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317" r:id="rId2"/>
    <p:sldId id="318" r:id="rId3"/>
    <p:sldId id="344" r:id="rId4"/>
    <p:sldId id="320" r:id="rId5"/>
    <p:sldId id="321" r:id="rId6"/>
    <p:sldId id="367" r:id="rId7"/>
    <p:sldId id="322" r:id="rId8"/>
    <p:sldId id="323" r:id="rId9"/>
    <p:sldId id="366" r:id="rId10"/>
    <p:sldId id="324" r:id="rId11"/>
    <p:sldId id="325" r:id="rId12"/>
    <p:sldId id="326" r:id="rId13"/>
    <p:sldId id="327" r:id="rId14"/>
    <p:sldId id="328" r:id="rId15"/>
    <p:sldId id="329" r:id="rId16"/>
    <p:sldId id="337" r:id="rId17"/>
    <p:sldId id="336" r:id="rId18"/>
    <p:sldId id="338" r:id="rId19"/>
    <p:sldId id="339" r:id="rId20"/>
    <p:sldId id="311" r:id="rId21"/>
    <p:sldId id="312" r:id="rId22"/>
    <p:sldId id="313" r:id="rId23"/>
    <p:sldId id="314" r:id="rId24"/>
    <p:sldId id="356" r:id="rId25"/>
    <p:sldId id="358" r:id="rId26"/>
    <p:sldId id="359" r:id="rId27"/>
    <p:sldId id="360" r:id="rId28"/>
    <p:sldId id="361" r:id="rId2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71" autoAdjust="0"/>
  </p:normalViewPr>
  <p:slideViewPr>
    <p:cSldViewPr snapToGrid="0">
      <p:cViewPr varScale="1">
        <p:scale>
          <a:sx n="65" d="100"/>
          <a:sy n="65" d="100"/>
        </p:scale>
        <p:origin x="774"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277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736" cy="51105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3786" y="0"/>
            <a:ext cx="3078736" cy="511054"/>
          </a:xfrm>
          <a:prstGeom prst="rect">
            <a:avLst/>
          </a:prstGeom>
        </p:spPr>
        <p:txBody>
          <a:bodyPr vert="horz" lIns="91440" tIns="45720" rIns="91440" bIns="45720" rtlCol="0"/>
          <a:lstStyle>
            <a:lvl1pPr algn="r">
              <a:defRPr sz="1200"/>
            </a:lvl1pPr>
          </a:lstStyle>
          <a:p>
            <a:fld id="{67B57CD2-2240-44F3-BD9E-357E9D5446E4}" type="datetimeFigureOut">
              <a:rPr lang="en-GB" smtClean="0"/>
              <a:t>16/10/2020</a:t>
            </a:fld>
            <a:endParaRPr lang="en-GB"/>
          </a:p>
        </p:txBody>
      </p:sp>
      <p:sp>
        <p:nvSpPr>
          <p:cNvPr id="4" name="Footer Placeholder 3"/>
          <p:cNvSpPr>
            <a:spLocks noGrp="1"/>
          </p:cNvSpPr>
          <p:nvPr>
            <p:ph type="ftr" sz="quarter" idx="2"/>
          </p:nvPr>
        </p:nvSpPr>
        <p:spPr>
          <a:xfrm>
            <a:off x="0" y="9721868"/>
            <a:ext cx="3078736" cy="511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3786" y="9721868"/>
            <a:ext cx="3078736" cy="511054"/>
          </a:xfrm>
          <a:prstGeom prst="rect">
            <a:avLst/>
          </a:prstGeom>
        </p:spPr>
        <p:txBody>
          <a:bodyPr vert="horz" lIns="91440" tIns="45720" rIns="91440" bIns="45720" rtlCol="0" anchor="b"/>
          <a:lstStyle>
            <a:lvl1pPr algn="r">
              <a:defRPr sz="1200"/>
            </a:lvl1pPr>
          </a:lstStyle>
          <a:p>
            <a:fld id="{FE976A80-6BCC-4B82-9B1A-06AEF84956E9}" type="slidenum">
              <a:rPr lang="en-GB" smtClean="0"/>
              <a:t>‹#›</a:t>
            </a:fld>
            <a:endParaRPr lang="en-GB"/>
          </a:p>
        </p:txBody>
      </p:sp>
    </p:spTree>
    <p:extLst>
      <p:ext uri="{BB962C8B-B14F-4D97-AF65-F5344CB8AC3E}">
        <p14:creationId xmlns:p14="http://schemas.microsoft.com/office/powerpoint/2010/main" val="4266498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66" tIns="49533" rIns="99066" bIns="49533" rtlCol="0"/>
          <a:lstStyle>
            <a:lvl1pPr algn="l">
              <a:defRPr sz="1300"/>
            </a:lvl1pPr>
          </a:lstStyle>
          <a:p>
            <a:endParaRPr lang="pt-PT"/>
          </a:p>
        </p:txBody>
      </p:sp>
      <p:sp>
        <p:nvSpPr>
          <p:cNvPr id="3" name="Date Placeholder 2"/>
          <p:cNvSpPr>
            <a:spLocks noGrp="1"/>
          </p:cNvSpPr>
          <p:nvPr>
            <p:ph type="dt" idx="1"/>
          </p:nvPr>
        </p:nvSpPr>
        <p:spPr>
          <a:xfrm>
            <a:off x="4023992" y="0"/>
            <a:ext cx="3078427" cy="513508"/>
          </a:xfrm>
          <a:prstGeom prst="rect">
            <a:avLst/>
          </a:prstGeom>
        </p:spPr>
        <p:txBody>
          <a:bodyPr vert="horz" lIns="99066" tIns="49533" rIns="99066" bIns="49533" rtlCol="0"/>
          <a:lstStyle>
            <a:lvl1pPr algn="r">
              <a:defRPr sz="1300"/>
            </a:lvl1pPr>
          </a:lstStyle>
          <a:p>
            <a:fld id="{C57D7314-6855-433D-B6E4-FF4FDC68F8FA}" type="datetimeFigureOut">
              <a:rPr lang="pt-PT" smtClean="0"/>
              <a:t>16/10/2020</a:t>
            </a:fld>
            <a:endParaRPr lang="pt-PT"/>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66" tIns="49533" rIns="99066" bIns="49533" rtlCol="0" anchor="ctr"/>
          <a:lstStyle/>
          <a:p>
            <a:endParaRPr lang="pt-PT"/>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66" tIns="49533" rIns="99066" bIns="495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721107"/>
            <a:ext cx="3078427" cy="513507"/>
          </a:xfrm>
          <a:prstGeom prst="rect">
            <a:avLst/>
          </a:prstGeom>
        </p:spPr>
        <p:txBody>
          <a:bodyPr vert="horz" lIns="99066" tIns="49533" rIns="99066" bIns="49533" rtlCol="0" anchor="b"/>
          <a:lstStyle>
            <a:lvl1pPr algn="l">
              <a:defRPr sz="1300"/>
            </a:lvl1pPr>
          </a:lstStyle>
          <a:p>
            <a:endParaRPr lang="pt-PT"/>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66" tIns="49533" rIns="99066" bIns="49533" rtlCol="0" anchor="b"/>
          <a:lstStyle>
            <a:lvl1pPr algn="r">
              <a:defRPr sz="1300"/>
            </a:lvl1pPr>
          </a:lstStyle>
          <a:p>
            <a:fld id="{31F96753-293E-450C-807E-607CA968B294}" type="slidenum">
              <a:rPr lang="pt-PT" smtClean="0"/>
              <a:t>‹#›</a:t>
            </a:fld>
            <a:endParaRPr lang="pt-PT"/>
          </a:p>
        </p:txBody>
      </p:sp>
    </p:spTree>
    <p:extLst>
      <p:ext uri="{BB962C8B-B14F-4D97-AF65-F5344CB8AC3E}">
        <p14:creationId xmlns:p14="http://schemas.microsoft.com/office/powerpoint/2010/main" val="227926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05C54C-CEFE-42F6-AB27-FE60BF7B5FBE}" type="slidenum">
              <a:rPr lang="pt-PT" altLang="pt-PT"/>
              <a:pPr eaLnBrk="1" hangingPunct="1"/>
              <a:t>25</a:t>
            </a:fld>
            <a:endParaRPr lang="pt-PT" altLang="pt-PT"/>
          </a:p>
        </p:txBody>
      </p:sp>
    </p:spTree>
    <p:extLst>
      <p:ext uri="{BB962C8B-B14F-4D97-AF65-F5344CB8AC3E}">
        <p14:creationId xmlns:p14="http://schemas.microsoft.com/office/powerpoint/2010/main" val="291276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384AAD-A9D7-4BBB-875F-93C2A4611EF7}" type="slidenum">
              <a:rPr lang="pt-PT" altLang="pt-PT"/>
              <a:pPr eaLnBrk="1" hangingPunct="1"/>
              <a:t>26</a:t>
            </a:fld>
            <a:endParaRPr lang="pt-PT" altLang="pt-PT"/>
          </a:p>
        </p:txBody>
      </p:sp>
    </p:spTree>
    <p:extLst>
      <p:ext uri="{BB962C8B-B14F-4D97-AF65-F5344CB8AC3E}">
        <p14:creationId xmlns:p14="http://schemas.microsoft.com/office/powerpoint/2010/main" val="328122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80217-04F8-4204-9EC1-D82BE16DDC46}" type="slidenum">
              <a:rPr lang="pt-PT" altLang="pt-PT"/>
              <a:pPr eaLnBrk="1" hangingPunct="1"/>
              <a:t>27</a:t>
            </a:fld>
            <a:endParaRPr lang="pt-PT" altLang="pt-PT"/>
          </a:p>
        </p:txBody>
      </p:sp>
    </p:spTree>
    <p:extLst>
      <p:ext uri="{BB962C8B-B14F-4D97-AF65-F5344CB8AC3E}">
        <p14:creationId xmlns:p14="http://schemas.microsoft.com/office/powerpoint/2010/main" val="231936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16-Oct-20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5551" y="1529287"/>
            <a:ext cx="9010185" cy="3970318"/>
          </a:xfrm>
          <a:prstGeom prst="rect">
            <a:avLst/>
          </a:prstGeom>
          <a:noFill/>
        </p:spPr>
        <p:txBody>
          <a:bodyPr wrap="square" rtlCol="0">
            <a:spAutoFit/>
          </a:bodyPr>
          <a:lstStyle/>
          <a:p>
            <a:pPr algn="just">
              <a:lnSpc>
                <a:spcPct val="150000"/>
              </a:lnSpc>
            </a:pPr>
            <a:r>
              <a:rPr lang="pt-PT" sz="2800" dirty="0">
                <a:latin typeface="Calibri" panose="020F0502020204030204" pitchFamily="34" charset="0"/>
                <a:cs typeface="Calibri" panose="020F0502020204030204" pitchFamily="34" charset="0"/>
              </a:rPr>
              <a:t>Um bloco (</a:t>
            </a:r>
            <a:r>
              <a:rPr lang="pt-PT" sz="2800" dirty="0">
                <a:solidFill>
                  <a:srgbClr val="FF0000"/>
                </a:solidFill>
                <a:latin typeface="Calibri" panose="020F0502020204030204" pitchFamily="34" charset="0"/>
                <a:cs typeface="Calibri" panose="020F0502020204030204" pitchFamily="34" charset="0"/>
              </a:rPr>
              <a:t>BLOCK</a:t>
            </a:r>
            <a:r>
              <a:rPr lang="pt-PT" sz="2800" dirty="0">
                <a:latin typeface="Calibri" panose="020F0502020204030204" pitchFamily="34" charset="0"/>
                <a:cs typeface="Calibri" panose="020F0502020204030204" pitchFamily="34" charset="0"/>
              </a:rPr>
              <a:t>) constitui um agrupamento de entidades gráficas que se comporta como uma </a:t>
            </a:r>
            <a:r>
              <a:rPr lang="pt-PT" sz="2800" u="sng" dirty="0">
                <a:latin typeface="Calibri" panose="020F0502020204030204" pitchFamily="34" charset="0"/>
                <a:cs typeface="Calibri" panose="020F0502020204030204" pitchFamily="34" charset="0"/>
              </a:rPr>
              <a:t>entidade única</a:t>
            </a:r>
            <a:r>
              <a:rPr lang="pt-PT" sz="2800" dirty="0">
                <a:latin typeface="Calibri" panose="020F0502020204030204" pitchFamily="34" charset="0"/>
                <a:cs typeface="Calibri" panose="020F0502020204030204" pitchFamily="34" charset="0"/>
              </a:rPr>
              <a:t>, funcionando assim como um </a:t>
            </a:r>
            <a:r>
              <a:rPr lang="pt-PT" sz="2800" b="1" dirty="0">
                <a:solidFill>
                  <a:srgbClr val="FF0000"/>
                </a:solidFill>
                <a:latin typeface="Calibri" panose="020F0502020204030204" pitchFamily="34" charset="0"/>
                <a:cs typeface="Calibri" panose="020F0502020204030204" pitchFamily="34" charset="0"/>
              </a:rPr>
              <a:t>símbolo</a:t>
            </a:r>
            <a:r>
              <a:rPr lang="pt-PT" sz="2800" dirty="0">
                <a:latin typeface="Calibri" panose="020F0502020204030204" pitchFamily="34" charset="0"/>
                <a:cs typeface="Calibri" panose="020F0502020204030204" pitchFamily="34" charset="0"/>
              </a:rPr>
              <a:t> que pode ser inserido repetidas vezes num desenho. Estes símbolos podem ser introduzidos utilizando um factor de escala e um ângulo de rotação relativamente ao original. </a:t>
            </a:r>
          </a:p>
        </p:txBody>
      </p:sp>
      <p:sp>
        <p:nvSpPr>
          <p:cNvPr id="6" name="TextBox 5"/>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8" name="Picture 7"/>
          <p:cNvPicPr>
            <a:picLocks noChangeAspect="1"/>
          </p:cNvPicPr>
          <p:nvPr/>
        </p:nvPicPr>
        <p:blipFill>
          <a:blip r:embed="rId2"/>
          <a:stretch>
            <a:fillRect/>
          </a:stretch>
        </p:blipFill>
        <p:spPr>
          <a:xfrm>
            <a:off x="8850401" y="261003"/>
            <a:ext cx="2835643" cy="53647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7117150"/>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09605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962" y="986678"/>
            <a:ext cx="11608419" cy="2246769"/>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Uma alternativa para a criação de uma biblioteca de símbolos é, num dado ficheiro de desenho, definir os diversos símbolos, sendo este ficheiro gravado com um nome (e um caminho) sugestivo (biblioteca de símbolos). Em qualquer outro desenho, utilizar o comando </a:t>
            </a:r>
            <a:r>
              <a:rPr lang="pt-PT" sz="2800" b="1" dirty="0">
                <a:solidFill>
                  <a:srgbClr val="FF0000"/>
                </a:solidFill>
                <a:latin typeface="Calibri" panose="020F0502020204030204" pitchFamily="34" charset="0"/>
                <a:cs typeface="Calibri" panose="020F0502020204030204" pitchFamily="34" charset="0"/>
              </a:rPr>
              <a:t>ADCENTER</a:t>
            </a:r>
            <a:r>
              <a:rPr lang="pt-PT" sz="2800" dirty="0">
                <a:latin typeface="Calibri" panose="020F0502020204030204" pitchFamily="34" charset="0"/>
                <a:cs typeface="Calibri" panose="020F0502020204030204" pitchFamily="34" charset="0"/>
              </a:rPr>
              <a:t>, indicando o caminho para a biblioteca de símbolos, seleccionado então o símbolo pretendido.</a:t>
            </a:r>
          </a:p>
        </p:txBody>
      </p:sp>
      <p:pic>
        <p:nvPicPr>
          <p:cNvPr id="16" name="Picture 15"/>
          <p:cNvPicPr>
            <a:picLocks noChangeAspect="1"/>
          </p:cNvPicPr>
          <p:nvPr/>
        </p:nvPicPr>
        <p:blipFill>
          <a:blip r:embed="rId2"/>
          <a:stretch>
            <a:fillRect/>
          </a:stretch>
        </p:blipFill>
        <p:spPr>
          <a:xfrm>
            <a:off x="3348506" y="3699386"/>
            <a:ext cx="5720835" cy="2886245"/>
          </a:xfrm>
          <a:prstGeom prst="rect">
            <a:avLst/>
          </a:prstGeom>
        </p:spPr>
      </p:pic>
      <p:sp>
        <p:nvSpPr>
          <p:cNvPr id="10" name="TextBox 9">
            <a:extLst>
              <a:ext uri="{FF2B5EF4-FFF2-40B4-BE49-F238E27FC236}">
                <a16:creationId xmlns:a16="http://schemas.microsoft.com/office/drawing/2014/main" id="{16774714-F7D8-457F-9FF6-80F7B5462242}"/>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A1BAB5BA-03EF-45FC-A6BA-2EFDF6A3C9EF}"/>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5442D559-7437-46CC-8B7A-C8571170B84C}"/>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6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986678"/>
            <a:ext cx="11608419" cy="523220"/>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Utilizar a biblioteca de símbolos simb10k.dwg da Direcção Geral do Território:</a:t>
            </a:r>
          </a:p>
        </p:txBody>
      </p:sp>
      <p:pic>
        <p:nvPicPr>
          <p:cNvPr id="6" name="Picture 5"/>
          <p:cNvPicPr>
            <a:picLocks noChangeAspect="1"/>
          </p:cNvPicPr>
          <p:nvPr/>
        </p:nvPicPr>
        <p:blipFill>
          <a:blip r:embed="rId2"/>
          <a:stretch>
            <a:fillRect/>
          </a:stretch>
        </p:blipFill>
        <p:spPr>
          <a:xfrm>
            <a:off x="992225" y="1704974"/>
            <a:ext cx="9620356" cy="4853808"/>
          </a:xfrm>
          <a:prstGeom prst="rect">
            <a:avLst/>
          </a:prstGeom>
        </p:spPr>
      </p:pic>
      <p:sp>
        <p:nvSpPr>
          <p:cNvPr id="10" name="TextBox 9">
            <a:extLst>
              <a:ext uri="{FF2B5EF4-FFF2-40B4-BE49-F238E27FC236}">
                <a16:creationId xmlns:a16="http://schemas.microsoft.com/office/drawing/2014/main" id="{30DECFF8-2404-4430-92B3-C61A7691946B}"/>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228DBA97-EA85-4BC7-A0EE-5F824C5BC566}"/>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36F1FA2C-E7BA-4B99-8482-C5FE8E2404B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17443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986678"/>
            <a:ext cx="11608419" cy="523220"/>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É possível padronizar uma área com um símbolo (bloco): </a:t>
            </a:r>
            <a:r>
              <a:rPr lang="pt-PT" sz="2800" dirty="0">
                <a:solidFill>
                  <a:srgbClr val="FF0000"/>
                </a:solidFill>
                <a:latin typeface="Calibri" panose="020F0502020204030204" pitchFamily="34" charset="0"/>
                <a:cs typeface="Calibri" panose="020F0502020204030204" pitchFamily="34" charset="0"/>
              </a:rPr>
              <a:t>SUPERHATCH</a:t>
            </a:r>
          </a:p>
        </p:txBody>
      </p:sp>
      <p:pic>
        <p:nvPicPr>
          <p:cNvPr id="6" name="Picture 5"/>
          <p:cNvPicPr>
            <a:picLocks noChangeAspect="1"/>
          </p:cNvPicPr>
          <p:nvPr/>
        </p:nvPicPr>
        <p:blipFill>
          <a:blip r:embed="rId2"/>
          <a:stretch>
            <a:fillRect/>
          </a:stretch>
        </p:blipFill>
        <p:spPr>
          <a:xfrm>
            <a:off x="556933" y="1863869"/>
            <a:ext cx="2130136" cy="4019364"/>
          </a:xfrm>
          <a:prstGeom prst="rect">
            <a:avLst/>
          </a:prstGeom>
        </p:spPr>
      </p:pic>
      <p:pic>
        <p:nvPicPr>
          <p:cNvPr id="7" name="Picture 6"/>
          <p:cNvPicPr>
            <a:picLocks noChangeAspect="1"/>
          </p:cNvPicPr>
          <p:nvPr/>
        </p:nvPicPr>
        <p:blipFill>
          <a:blip r:embed="rId3"/>
          <a:stretch>
            <a:fillRect/>
          </a:stretch>
        </p:blipFill>
        <p:spPr>
          <a:xfrm>
            <a:off x="3290952" y="1712998"/>
            <a:ext cx="5612438" cy="5007323"/>
          </a:xfrm>
          <a:prstGeom prst="rect">
            <a:avLst/>
          </a:prstGeom>
        </p:spPr>
      </p:pic>
      <p:sp>
        <p:nvSpPr>
          <p:cNvPr id="9" name="Arrow: Right 8"/>
          <p:cNvSpPr/>
          <p:nvPr/>
        </p:nvSpPr>
        <p:spPr>
          <a:xfrm>
            <a:off x="7593980" y="2369127"/>
            <a:ext cx="1563875" cy="139222"/>
          </a:xfrm>
          <a:prstGeom prst="right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p:cNvSpPr txBox="1"/>
          <p:nvPr/>
        </p:nvSpPr>
        <p:spPr>
          <a:xfrm>
            <a:off x="9407236" y="2230582"/>
            <a:ext cx="2493411" cy="369332"/>
          </a:xfrm>
          <a:prstGeom prst="rect">
            <a:avLst/>
          </a:prstGeom>
          <a:noFill/>
        </p:spPr>
        <p:txBody>
          <a:bodyPr wrap="square" rtlCol="0">
            <a:spAutoFit/>
          </a:bodyPr>
          <a:lstStyle/>
          <a:p>
            <a:r>
              <a:rPr lang="pt-PT" dirty="0"/>
              <a:t>Seleccionar bloco</a:t>
            </a:r>
          </a:p>
        </p:txBody>
      </p:sp>
      <p:sp>
        <p:nvSpPr>
          <p:cNvPr id="14" name="TextBox 13">
            <a:extLst>
              <a:ext uri="{FF2B5EF4-FFF2-40B4-BE49-F238E27FC236}">
                <a16:creationId xmlns:a16="http://schemas.microsoft.com/office/drawing/2014/main" id="{72B0DC85-68A2-405F-AF82-3A6472166078}"/>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5" name="Picture 14">
            <a:extLst>
              <a:ext uri="{FF2B5EF4-FFF2-40B4-BE49-F238E27FC236}">
                <a16:creationId xmlns:a16="http://schemas.microsoft.com/office/drawing/2014/main" id="{F8330204-9E9B-479F-B684-5A86B3535958}"/>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6" name="Table 15">
            <a:extLst>
              <a:ext uri="{FF2B5EF4-FFF2-40B4-BE49-F238E27FC236}">
                <a16:creationId xmlns:a16="http://schemas.microsoft.com/office/drawing/2014/main" id="{F8AF1E30-AF01-4EE6-BF34-ADAC9C26556F}"/>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5716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97" y="1220509"/>
            <a:ext cx="4991100" cy="2171700"/>
          </a:xfrm>
          <a:prstGeom prst="rect">
            <a:avLst/>
          </a:prstGeom>
        </p:spPr>
      </p:pic>
      <p:sp>
        <p:nvSpPr>
          <p:cNvPr id="6" name="TextBox 5"/>
          <p:cNvSpPr txBox="1"/>
          <p:nvPr/>
        </p:nvSpPr>
        <p:spPr>
          <a:xfrm>
            <a:off x="5624242" y="1937027"/>
            <a:ext cx="4979679"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Indicar ponto de aplicação do símbolo</a:t>
            </a:r>
          </a:p>
        </p:txBody>
      </p:sp>
      <p:pic>
        <p:nvPicPr>
          <p:cNvPr id="7" name="Picture 6"/>
          <p:cNvPicPr>
            <a:picLocks noChangeAspect="1"/>
          </p:cNvPicPr>
          <p:nvPr/>
        </p:nvPicPr>
        <p:blipFill>
          <a:blip r:embed="rId3"/>
          <a:stretch>
            <a:fillRect/>
          </a:stretch>
        </p:blipFill>
        <p:spPr>
          <a:xfrm>
            <a:off x="1676130" y="3732322"/>
            <a:ext cx="7896225" cy="2152650"/>
          </a:xfrm>
          <a:prstGeom prst="rect">
            <a:avLst/>
          </a:prstGeom>
        </p:spPr>
      </p:pic>
      <p:sp>
        <p:nvSpPr>
          <p:cNvPr id="8" name="TextBox 7"/>
          <p:cNvSpPr txBox="1"/>
          <p:nvPr/>
        </p:nvSpPr>
        <p:spPr>
          <a:xfrm>
            <a:off x="3102716" y="6040419"/>
            <a:ext cx="7911648"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Indicar escala e ângulo de aplicação do símbolo</a:t>
            </a:r>
          </a:p>
        </p:txBody>
      </p:sp>
      <p:sp>
        <p:nvSpPr>
          <p:cNvPr id="12" name="TextBox 11">
            <a:extLst>
              <a:ext uri="{FF2B5EF4-FFF2-40B4-BE49-F238E27FC236}">
                <a16:creationId xmlns:a16="http://schemas.microsoft.com/office/drawing/2014/main" id="{2C5FD9AB-4B7A-4D19-9455-9B59429F541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B9534340-E90F-4F75-8C98-227AE8BF06AE}"/>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E5585388-38B4-4BB4-837A-F30978B228DA}"/>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56607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082649874"/>
              </p:ext>
            </p:extLst>
          </p:nvPr>
        </p:nvGraphicFramePr>
        <p:xfrm>
          <a:off x="123695" y="1165129"/>
          <a:ext cx="5438032" cy="3069532"/>
        </p:xfrm>
        <a:graphic>
          <a:graphicData uri="http://schemas.openxmlformats.org/presentationml/2006/ole">
            <mc:AlternateContent xmlns:mc="http://schemas.openxmlformats.org/markup-compatibility/2006">
              <mc:Choice xmlns:v="urn:schemas-microsoft-com:vml" Requires="v">
                <p:oleObj spid="_x0000_s2107" name="Image" r:id="rId3" imgW="8977680" imgH="5066640" progId="Photoshop.Image.7">
                  <p:embed/>
                </p:oleObj>
              </mc:Choice>
              <mc:Fallback>
                <p:oleObj name="Image" r:id="rId3" imgW="8977680" imgH="5066640" progId="Photoshop.Image.7">
                  <p:embed/>
                  <p:pic>
                    <p:nvPicPr>
                      <p:cNvPr id="0" name=""/>
                      <p:cNvPicPr/>
                      <p:nvPr/>
                    </p:nvPicPr>
                    <p:blipFill>
                      <a:blip r:embed="rId4"/>
                      <a:stretch>
                        <a:fillRect/>
                      </a:stretch>
                    </p:blipFill>
                    <p:spPr>
                      <a:xfrm>
                        <a:off x="123695" y="1165129"/>
                        <a:ext cx="5438032" cy="3069532"/>
                      </a:xfrm>
                      <a:prstGeom prst="rect">
                        <a:avLst/>
                      </a:prstGeom>
                    </p:spPr>
                  </p:pic>
                </p:oleObj>
              </mc:Fallback>
            </mc:AlternateContent>
          </a:graphicData>
        </a:graphic>
      </p:graphicFrame>
      <p:sp>
        <p:nvSpPr>
          <p:cNvPr id="6" name="TextBox 5"/>
          <p:cNvSpPr txBox="1"/>
          <p:nvPr/>
        </p:nvSpPr>
        <p:spPr>
          <a:xfrm>
            <a:off x="5754029" y="972105"/>
            <a:ext cx="5840694" cy="2585323"/>
          </a:xfrm>
          <a:prstGeom prst="rect">
            <a:avLst/>
          </a:prstGeom>
          <a:noFill/>
        </p:spPr>
        <p:txBody>
          <a:bodyPr wrap="square" rtlCol="0">
            <a:spAutoFit/>
          </a:bodyPr>
          <a:lstStyle/>
          <a:p>
            <a:pPr algn="just">
              <a:lnSpc>
                <a:spcPct val="150000"/>
              </a:lnSpc>
            </a:pPr>
            <a:r>
              <a:rPr lang="pt-PT" dirty="0">
                <a:latin typeface="Calibri" panose="020F0502020204030204" pitchFamily="34" charset="0"/>
                <a:cs typeface="Calibri" panose="020F0502020204030204" pitchFamily="34" charset="0"/>
              </a:rPr>
              <a:t>Após a aceitação (y) da posição, escala e ângulo de rotação do símbolo, os limites deste ficam assinalados com um rectângulo cor de rosa, podendo estes limites ser aumentados, o que vai influenciar a densidade com que o símbolo vai ser aplicado. Aceitar (Enter) ou alterar os limites definindo um rectângulo maior + Enter.</a:t>
            </a:r>
          </a:p>
        </p:txBody>
      </p:sp>
      <p:pic>
        <p:nvPicPr>
          <p:cNvPr id="7" name="Picture 6"/>
          <p:cNvPicPr>
            <a:picLocks noChangeAspect="1"/>
          </p:cNvPicPr>
          <p:nvPr/>
        </p:nvPicPr>
        <p:blipFill>
          <a:blip r:embed="rId5"/>
          <a:stretch>
            <a:fillRect/>
          </a:stretch>
        </p:blipFill>
        <p:spPr>
          <a:xfrm>
            <a:off x="6446891" y="3607409"/>
            <a:ext cx="4454969" cy="3149094"/>
          </a:xfrm>
          <a:prstGeom prst="rect">
            <a:avLst/>
          </a:prstGeom>
        </p:spPr>
      </p:pic>
      <p:sp>
        <p:nvSpPr>
          <p:cNvPr id="11" name="TextBox 10">
            <a:extLst>
              <a:ext uri="{FF2B5EF4-FFF2-40B4-BE49-F238E27FC236}">
                <a16:creationId xmlns:a16="http://schemas.microsoft.com/office/drawing/2014/main" id="{B8FB796F-B7C7-485F-8F01-AFD05D99991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2" name="Picture 11">
            <a:extLst>
              <a:ext uri="{FF2B5EF4-FFF2-40B4-BE49-F238E27FC236}">
                <a16:creationId xmlns:a16="http://schemas.microsoft.com/office/drawing/2014/main" id="{BBDFE918-91AB-4DBA-A50C-1F4665A83957}"/>
              </a:ext>
            </a:extLst>
          </p:cNvPr>
          <p:cNvPicPr>
            <a:picLocks noChangeAspect="1"/>
          </p:cNvPicPr>
          <p:nvPr/>
        </p:nvPicPr>
        <p:blipFill>
          <a:blip r:embed="rId6"/>
          <a:stretch>
            <a:fillRect/>
          </a:stretch>
        </p:blipFill>
        <p:spPr>
          <a:xfrm>
            <a:off x="8850401" y="261003"/>
            <a:ext cx="2835643" cy="536473"/>
          </a:xfrm>
          <a:prstGeom prst="rect">
            <a:avLst/>
          </a:prstGeom>
        </p:spPr>
      </p:pic>
      <p:graphicFrame>
        <p:nvGraphicFramePr>
          <p:cNvPr id="13" name="Table 12">
            <a:extLst>
              <a:ext uri="{FF2B5EF4-FFF2-40B4-BE49-F238E27FC236}">
                <a16:creationId xmlns:a16="http://schemas.microsoft.com/office/drawing/2014/main" id="{0FA77CA6-6303-4956-AEF2-FC9626AEF7F3}"/>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5131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924" y="1877894"/>
            <a:ext cx="3969998" cy="3559309"/>
          </a:xfrm>
          <a:prstGeom prst="rect">
            <a:avLst/>
          </a:prstGeom>
        </p:spPr>
      </p:pic>
      <p:sp>
        <p:nvSpPr>
          <p:cNvPr id="6" name="TextBox 5"/>
          <p:cNvSpPr txBox="1"/>
          <p:nvPr/>
        </p:nvSpPr>
        <p:spPr>
          <a:xfrm>
            <a:off x="0" y="5718118"/>
            <a:ext cx="4473846" cy="646331"/>
          </a:xfrm>
          <a:prstGeom prst="rect">
            <a:avLst/>
          </a:prstGeom>
          <a:noFill/>
        </p:spPr>
        <p:txBody>
          <a:bodyPr wrap="square" rtlCol="0">
            <a:spAutoFit/>
          </a:bodyPr>
          <a:lstStyle/>
          <a:p>
            <a:pPr algn="ctr"/>
            <a:r>
              <a:rPr lang="pt-PT" dirty="0">
                <a:latin typeface="Calibri" panose="020F0502020204030204" pitchFamily="34" charset="0"/>
                <a:cs typeface="Calibri" panose="020F0502020204030204" pitchFamily="34" charset="0"/>
              </a:rPr>
              <a:t>Clicar com o rato no interior da área e aceitar com Enter</a:t>
            </a:r>
          </a:p>
        </p:txBody>
      </p:sp>
      <p:pic>
        <p:nvPicPr>
          <p:cNvPr id="9" name="Picture 8"/>
          <p:cNvPicPr>
            <a:picLocks noChangeAspect="1"/>
          </p:cNvPicPr>
          <p:nvPr/>
        </p:nvPicPr>
        <p:blipFill>
          <a:blip r:embed="rId3"/>
          <a:stretch>
            <a:fillRect/>
          </a:stretch>
        </p:blipFill>
        <p:spPr>
          <a:xfrm>
            <a:off x="4897724" y="1590564"/>
            <a:ext cx="6788320" cy="4133970"/>
          </a:xfrm>
          <a:prstGeom prst="rect">
            <a:avLst/>
          </a:prstGeom>
        </p:spPr>
      </p:pic>
      <p:sp>
        <p:nvSpPr>
          <p:cNvPr id="12" name="TextBox 11">
            <a:extLst>
              <a:ext uri="{FF2B5EF4-FFF2-40B4-BE49-F238E27FC236}">
                <a16:creationId xmlns:a16="http://schemas.microsoft.com/office/drawing/2014/main" id="{EF816CAA-E228-4DF6-985D-6BBED1C287A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A8CD4D01-42B8-404A-B420-423DDB816806}"/>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AA9FD21C-C7E7-49C1-9DB1-D1BA2656941B}"/>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2857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96" y="1165129"/>
            <a:ext cx="4812909" cy="5374216"/>
          </a:xfrm>
          <a:prstGeom prst="rect">
            <a:avLst/>
          </a:prstGeom>
        </p:spPr>
      </p:pic>
      <p:pic>
        <p:nvPicPr>
          <p:cNvPr id="6" name="Picture 5"/>
          <p:cNvPicPr>
            <a:picLocks noChangeAspect="1"/>
          </p:cNvPicPr>
          <p:nvPr/>
        </p:nvPicPr>
        <p:blipFill>
          <a:blip r:embed="rId3"/>
          <a:stretch>
            <a:fillRect/>
          </a:stretch>
        </p:blipFill>
        <p:spPr>
          <a:xfrm>
            <a:off x="6749495" y="1165129"/>
            <a:ext cx="4557229" cy="2510434"/>
          </a:xfrm>
          <a:prstGeom prst="rect">
            <a:avLst/>
          </a:prstGeom>
        </p:spPr>
      </p:pic>
      <p:pic>
        <p:nvPicPr>
          <p:cNvPr id="7" name="Picture 6"/>
          <p:cNvPicPr>
            <a:picLocks noChangeAspect="1"/>
          </p:cNvPicPr>
          <p:nvPr/>
        </p:nvPicPr>
        <p:blipFill>
          <a:blip r:embed="rId4"/>
          <a:stretch>
            <a:fillRect/>
          </a:stretch>
        </p:blipFill>
        <p:spPr>
          <a:xfrm>
            <a:off x="6486005" y="3918568"/>
            <a:ext cx="5084210" cy="2818135"/>
          </a:xfrm>
          <a:prstGeom prst="rect">
            <a:avLst/>
          </a:prstGeom>
        </p:spPr>
      </p:pic>
      <p:sp>
        <p:nvSpPr>
          <p:cNvPr id="8" name="Arrow: Right 7"/>
          <p:cNvSpPr/>
          <p:nvPr/>
        </p:nvSpPr>
        <p:spPr>
          <a:xfrm>
            <a:off x="3684589" y="3319930"/>
            <a:ext cx="4457961" cy="289302"/>
          </a:xfrm>
          <a:prstGeom prst="rightArrow">
            <a:avLst/>
          </a:prstGeom>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Arrow: Down 8"/>
          <p:cNvSpPr/>
          <p:nvPr/>
        </p:nvSpPr>
        <p:spPr>
          <a:xfrm>
            <a:off x="8574131" y="3421423"/>
            <a:ext cx="1240113" cy="580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Oval 9"/>
          <p:cNvSpPr/>
          <p:nvPr/>
        </p:nvSpPr>
        <p:spPr>
          <a:xfrm>
            <a:off x="6549046" y="3852237"/>
            <a:ext cx="780009" cy="692054"/>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extBox 13">
            <a:extLst>
              <a:ext uri="{FF2B5EF4-FFF2-40B4-BE49-F238E27FC236}">
                <a16:creationId xmlns:a16="http://schemas.microsoft.com/office/drawing/2014/main" id="{6BD236B7-A053-4DCD-B195-DC89AFF6DAD3}"/>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5" name="Picture 14">
            <a:extLst>
              <a:ext uri="{FF2B5EF4-FFF2-40B4-BE49-F238E27FC236}">
                <a16:creationId xmlns:a16="http://schemas.microsoft.com/office/drawing/2014/main" id="{F6687501-91D4-443A-86DC-B394B0C4789E}"/>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6" name="Table 15">
            <a:extLst>
              <a:ext uri="{FF2B5EF4-FFF2-40B4-BE49-F238E27FC236}">
                <a16:creationId xmlns:a16="http://schemas.microsoft.com/office/drawing/2014/main" id="{C9F40A2F-8359-4570-961F-54479629D8C7}"/>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8653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371" y="1111058"/>
            <a:ext cx="11779599" cy="954107"/>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É possível estar a desenhar no ficheiro activo e ter um ou mais ficheiros “sobrepostos” a este ficheiro, designados como ficheiros de referência externos.</a:t>
            </a:r>
          </a:p>
        </p:txBody>
      </p:sp>
      <p:pic>
        <p:nvPicPr>
          <p:cNvPr id="6" name="Picture 5"/>
          <p:cNvPicPr>
            <a:picLocks noChangeAspect="1"/>
          </p:cNvPicPr>
          <p:nvPr/>
        </p:nvPicPr>
        <p:blipFill>
          <a:blip r:embed="rId2"/>
          <a:stretch>
            <a:fillRect/>
          </a:stretch>
        </p:blipFill>
        <p:spPr>
          <a:xfrm>
            <a:off x="388524" y="2254099"/>
            <a:ext cx="5623647" cy="3971377"/>
          </a:xfrm>
          <a:prstGeom prst="rect">
            <a:avLst/>
          </a:prstGeom>
        </p:spPr>
      </p:pic>
      <p:sp>
        <p:nvSpPr>
          <p:cNvPr id="7" name="TextBox 6"/>
          <p:cNvSpPr txBox="1"/>
          <p:nvPr/>
        </p:nvSpPr>
        <p:spPr>
          <a:xfrm>
            <a:off x="1862253" y="6414410"/>
            <a:ext cx="3612995"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Loteamentos.dwg</a:t>
            </a:r>
          </a:p>
        </p:txBody>
      </p:sp>
      <p:pic>
        <p:nvPicPr>
          <p:cNvPr id="8" name="Picture 7"/>
          <p:cNvPicPr>
            <a:picLocks noChangeAspect="1"/>
          </p:cNvPicPr>
          <p:nvPr/>
        </p:nvPicPr>
        <p:blipFill>
          <a:blip r:embed="rId3"/>
          <a:stretch>
            <a:fillRect/>
          </a:stretch>
        </p:blipFill>
        <p:spPr>
          <a:xfrm>
            <a:off x="6706031" y="2813295"/>
            <a:ext cx="1537423" cy="1220247"/>
          </a:xfrm>
          <a:prstGeom prst="rect">
            <a:avLst/>
          </a:prstGeom>
        </p:spPr>
      </p:pic>
      <p:sp>
        <p:nvSpPr>
          <p:cNvPr id="9" name="TextBox 8"/>
          <p:cNvSpPr txBox="1"/>
          <p:nvPr/>
        </p:nvSpPr>
        <p:spPr>
          <a:xfrm>
            <a:off x="6436956" y="4412340"/>
            <a:ext cx="3612995"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Planta terrea_01.dwg</a:t>
            </a:r>
          </a:p>
        </p:txBody>
      </p:sp>
      <p:pic>
        <p:nvPicPr>
          <p:cNvPr id="11" name="Picture 10"/>
          <p:cNvPicPr>
            <a:picLocks noChangeAspect="1"/>
          </p:cNvPicPr>
          <p:nvPr/>
        </p:nvPicPr>
        <p:blipFill>
          <a:blip r:embed="rId4"/>
          <a:stretch>
            <a:fillRect/>
          </a:stretch>
        </p:blipFill>
        <p:spPr>
          <a:xfrm>
            <a:off x="9601199" y="2813295"/>
            <a:ext cx="1760347" cy="1277781"/>
          </a:xfrm>
          <a:prstGeom prst="rect">
            <a:avLst/>
          </a:prstGeom>
        </p:spPr>
      </p:pic>
      <p:sp>
        <p:nvSpPr>
          <p:cNvPr id="12" name="TextBox 11"/>
          <p:cNvSpPr txBox="1"/>
          <p:nvPr/>
        </p:nvSpPr>
        <p:spPr>
          <a:xfrm>
            <a:off x="9432917" y="4469874"/>
            <a:ext cx="3612995"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Planta terrea_02.dwg</a:t>
            </a:r>
          </a:p>
        </p:txBody>
      </p:sp>
      <p:sp>
        <p:nvSpPr>
          <p:cNvPr id="16" name="TextBox 15">
            <a:extLst>
              <a:ext uri="{FF2B5EF4-FFF2-40B4-BE49-F238E27FC236}">
                <a16:creationId xmlns:a16="http://schemas.microsoft.com/office/drawing/2014/main" id="{12D4EF7C-6C76-4280-A1FC-7FF33BD1A40D}"/>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7" name="Picture 16">
            <a:extLst>
              <a:ext uri="{FF2B5EF4-FFF2-40B4-BE49-F238E27FC236}">
                <a16:creationId xmlns:a16="http://schemas.microsoft.com/office/drawing/2014/main" id="{907F9105-B442-4630-B94C-201FC98590D0}"/>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8" name="Table 17">
            <a:extLst>
              <a:ext uri="{FF2B5EF4-FFF2-40B4-BE49-F238E27FC236}">
                <a16:creationId xmlns:a16="http://schemas.microsoft.com/office/drawing/2014/main" id="{9882113E-4D17-4BE5-8191-053F0E280F9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47087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97" y="1165129"/>
            <a:ext cx="5484282" cy="3049352"/>
          </a:xfrm>
          <a:prstGeom prst="rect">
            <a:avLst/>
          </a:prstGeom>
        </p:spPr>
      </p:pic>
      <p:pic>
        <p:nvPicPr>
          <p:cNvPr id="6" name="Picture 5"/>
          <p:cNvPicPr>
            <a:picLocks noChangeAspect="1"/>
          </p:cNvPicPr>
          <p:nvPr/>
        </p:nvPicPr>
        <p:blipFill>
          <a:blip r:embed="rId3"/>
          <a:stretch>
            <a:fillRect/>
          </a:stretch>
        </p:blipFill>
        <p:spPr>
          <a:xfrm>
            <a:off x="6001436" y="2369127"/>
            <a:ext cx="6035133" cy="4359278"/>
          </a:xfrm>
          <a:prstGeom prst="rect">
            <a:avLst/>
          </a:prstGeom>
        </p:spPr>
      </p:pic>
      <p:sp>
        <p:nvSpPr>
          <p:cNvPr id="10" name="TextBox 9">
            <a:extLst>
              <a:ext uri="{FF2B5EF4-FFF2-40B4-BE49-F238E27FC236}">
                <a16:creationId xmlns:a16="http://schemas.microsoft.com/office/drawing/2014/main" id="{97BEE08F-0C21-4236-B30C-438F27B6CAC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80E40286-FE4E-4B4F-A5FD-368445569B84}"/>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4F973944-98AC-40A4-A278-BB28293A76AC}"/>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97547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078" y="1362507"/>
            <a:ext cx="4457700" cy="5019675"/>
          </a:xfrm>
          <a:prstGeom prst="rect">
            <a:avLst/>
          </a:prstGeom>
        </p:spPr>
      </p:pic>
      <p:sp>
        <p:nvSpPr>
          <p:cNvPr id="9" name="TextBox 8">
            <a:extLst>
              <a:ext uri="{FF2B5EF4-FFF2-40B4-BE49-F238E27FC236}">
                <a16:creationId xmlns:a16="http://schemas.microsoft.com/office/drawing/2014/main" id="{FCCB93CC-DCD9-4C16-A88F-5FD3033B1677}"/>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13E5A4B7-46F2-4173-866A-7AE31F487F74}"/>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5F8607D4-CC4E-4824-9462-B5C0A6D540DF}"/>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6491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1188727"/>
            <a:ext cx="11608419" cy="5478423"/>
          </a:xfrm>
          <a:prstGeom prst="rect">
            <a:avLst/>
          </a:prstGeom>
          <a:noFill/>
        </p:spPr>
        <p:txBody>
          <a:bodyPr wrap="square" rtlCol="0">
            <a:spAutoFit/>
          </a:bodyPr>
          <a:lstStyle/>
          <a:p>
            <a:pPr algn="just"/>
            <a:r>
              <a:rPr lang="pt-PT" sz="2800" b="1" u="sng" dirty="0">
                <a:solidFill>
                  <a:srgbClr val="FF0000"/>
                </a:solidFill>
                <a:latin typeface="Calibri" panose="020F0502020204030204" pitchFamily="34" charset="0"/>
                <a:cs typeface="Calibri" panose="020F0502020204030204" pitchFamily="34" charset="0"/>
              </a:rPr>
              <a:t>Criação de um bloco (BLOCK):</a:t>
            </a:r>
          </a:p>
          <a:p>
            <a:pPr algn="just"/>
            <a:endParaRPr lang="pt-PT" sz="2800" u="sng" dirty="0">
              <a:latin typeface="Calibri" panose="020F0502020204030204" pitchFamily="34" charset="0"/>
              <a:cs typeface="Calibri" panose="020F0502020204030204" pitchFamily="34" charset="0"/>
            </a:endParaRP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nome: pode conter até 255 caracteres alfanuméricos, espaços e caracteres especiais.</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coordenadas do ponto de implantação: pode ser um ponto qualquer mas deve ser o mais adequado para a colocação do símbolo no desenho.</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entidades que podem ser utilizadas: um bloco pode ser constituído por qualquer conjunto de entidades gráficas e estas podem possuir propriedades diferentes.</a:t>
            </a:r>
          </a:p>
        </p:txBody>
      </p:sp>
      <p:sp>
        <p:nvSpPr>
          <p:cNvPr id="9" name="TextBox 8">
            <a:extLst>
              <a:ext uri="{FF2B5EF4-FFF2-40B4-BE49-F238E27FC236}">
                <a16:creationId xmlns:a16="http://schemas.microsoft.com/office/drawing/2014/main" id="{117FBDB8-8D81-4EB7-81F1-2E2315C4D70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E8BB6635-F196-4A0C-B8EB-5843B8A5C474}"/>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5976AB09-E3E9-4687-B8F5-3D3E05990A15}"/>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27816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485" y="1181283"/>
            <a:ext cx="11696161" cy="1754326"/>
          </a:xfrm>
          <a:prstGeom prst="rect">
            <a:avLst/>
          </a:prstGeom>
          <a:noFill/>
        </p:spPr>
        <p:txBody>
          <a:bodyPr wrap="square" rtlCol="0">
            <a:spAutoFit/>
          </a:bodyPr>
          <a:lstStyle/>
          <a:p>
            <a:pPr algn="just">
              <a:lnSpc>
                <a:spcPct val="150000"/>
              </a:lnSpc>
            </a:pPr>
            <a:r>
              <a:rPr lang="pt-PT" sz="2400" dirty="0">
                <a:latin typeface="Calibri" panose="020F0502020204030204" pitchFamily="34" charset="0"/>
                <a:cs typeface="Calibri" panose="020F0502020204030204" pitchFamily="34" charset="0"/>
              </a:rPr>
              <a:t>Comando ARRAY: se necessitar de efectuar cópias múltiplas de um conjunto de entidades gráficas segundo um padrão rectangular de linhas e colunas ou segundo um padrão polar tendo por base a rotação em torno de um ponto.</a:t>
            </a:r>
          </a:p>
        </p:txBody>
      </p:sp>
      <p:pic>
        <p:nvPicPr>
          <p:cNvPr id="2" name="Picture 1"/>
          <p:cNvPicPr>
            <a:picLocks noChangeAspect="1"/>
          </p:cNvPicPr>
          <p:nvPr/>
        </p:nvPicPr>
        <p:blipFill>
          <a:blip r:embed="rId2"/>
          <a:stretch>
            <a:fillRect/>
          </a:stretch>
        </p:blipFill>
        <p:spPr>
          <a:xfrm>
            <a:off x="650748" y="3083256"/>
            <a:ext cx="10713307" cy="3527285"/>
          </a:xfrm>
          <a:prstGeom prst="rect">
            <a:avLst/>
          </a:prstGeom>
        </p:spPr>
      </p:pic>
      <p:sp>
        <p:nvSpPr>
          <p:cNvPr id="7" name="TextBox 6">
            <a:extLst>
              <a:ext uri="{FF2B5EF4-FFF2-40B4-BE49-F238E27FC236}">
                <a16:creationId xmlns:a16="http://schemas.microsoft.com/office/drawing/2014/main" id="{7BCD72D2-4AB2-45A9-B13F-2D3C4B1CB02D}"/>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1FF11088-4E28-4A85-B96F-86795B0C2F1B}"/>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D8D4D705-88D9-4179-BD02-3131EEA9B8AB}"/>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686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485" y="1181283"/>
            <a:ext cx="11696161" cy="1143070"/>
          </a:xfrm>
          <a:prstGeom prst="rect">
            <a:avLst/>
          </a:prstGeom>
          <a:noFill/>
        </p:spPr>
        <p:txBody>
          <a:bodyPr wrap="square" rtlCol="0">
            <a:spAutoFit/>
          </a:bodyPr>
          <a:lstStyle/>
          <a:p>
            <a:pPr algn="just">
              <a:lnSpc>
                <a:spcPct val="150000"/>
              </a:lnSpc>
            </a:pPr>
            <a:r>
              <a:rPr lang="pt-PT" sz="2400" dirty="0">
                <a:latin typeface="Calibri" panose="020F0502020204030204" pitchFamily="34" charset="0"/>
                <a:cs typeface="Calibri" panose="020F0502020204030204" pitchFamily="34" charset="0"/>
              </a:rPr>
              <a:t>Comando POINT: desenhar pontos: Draw &gt; Point</a:t>
            </a:r>
          </a:p>
          <a:p>
            <a:pPr algn="just">
              <a:lnSpc>
                <a:spcPct val="150000"/>
              </a:lnSpc>
            </a:pPr>
            <a:r>
              <a:rPr lang="pt-PT" sz="2400" dirty="0">
                <a:latin typeface="Calibri" panose="020F0502020204030204" pitchFamily="34" charset="0"/>
                <a:cs typeface="Calibri" panose="020F0502020204030204" pitchFamily="34" charset="0"/>
              </a:rPr>
              <a:t>Configurar a apresentação dos pontos: Format &gt; Point Style</a:t>
            </a:r>
          </a:p>
        </p:txBody>
      </p:sp>
      <p:pic>
        <p:nvPicPr>
          <p:cNvPr id="6" name="Picture 5"/>
          <p:cNvPicPr>
            <a:picLocks noChangeAspect="1"/>
          </p:cNvPicPr>
          <p:nvPr/>
        </p:nvPicPr>
        <p:blipFill>
          <a:blip r:embed="rId2"/>
          <a:stretch>
            <a:fillRect/>
          </a:stretch>
        </p:blipFill>
        <p:spPr>
          <a:xfrm>
            <a:off x="8354291" y="2583512"/>
            <a:ext cx="2790769" cy="3743174"/>
          </a:xfrm>
          <a:prstGeom prst="rect">
            <a:avLst/>
          </a:prstGeom>
        </p:spPr>
      </p:pic>
      <p:pic>
        <p:nvPicPr>
          <p:cNvPr id="7" name="Picture 6"/>
          <p:cNvPicPr>
            <a:picLocks noChangeAspect="1"/>
          </p:cNvPicPr>
          <p:nvPr/>
        </p:nvPicPr>
        <p:blipFill>
          <a:blip r:embed="rId3"/>
          <a:stretch>
            <a:fillRect/>
          </a:stretch>
        </p:blipFill>
        <p:spPr>
          <a:xfrm>
            <a:off x="594013" y="3244633"/>
            <a:ext cx="7092219" cy="1285803"/>
          </a:xfrm>
          <a:prstGeom prst="rect">
            <a:avLst/>
          </a:prstGeom>
        </p:spPr>
      </p:pic>
      <p:sp>
        <p:nvSpPr>
          <p:cNvPr id="11" name="TextBox 10">
            <a:extLst>
              <a:ext uri="{FF2B5EF4-FFF2-40B4-BE49-F238E27FC236}">
                <a16:creationId xmlns:a16="http://schemas.microsoft.com/office/drawing/2014/main" id="{51C13FBC-EB8E-4D2E-9D36-A50B8956F22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2" name="Picture 11">
            <a:extLst>
              <a:ext uri="{FF2B5EF4-FFF2-40B4-BE49-F238E27FC236}">
                <a16:creationId xmlns:a16="http://schemas.microsoft.com/office/drawing/2014/main" id="{1112401E-D073-4D4D-A6FE-8E14F8C5BB56}"/>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3" name="Table 12">
            <a:extLst>
              <a:ext uri="{FF2B5EF4-FFF2-40B4-BE49-F238E27FC236}">
                <a16:creationId xmlns:a16="http://schemas.microsoft.com/office/drawing/2014/main" id="{8E98019A-B224-4DEA-8847-EEC48D20F1D6}"/>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5684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485" y="1181283"/>
            <a:ext cx="11696161" cy="1200329"/>
          </a:xfrm>
          <a:prstGeom prst="rect">
            <a:avLst/>
          </a:prstGeom>
          <a:noFill/>
        </p:spPr>
        <p:txBody>
          <a:bodyPr wrap="square" rtlCol="0">
            <a:spAutoFit/>
          </a:bodyPr>
          <a:lstStyle/>
          <a:p>
            <a:pPr algn="just">
              <a:lnSpc>
                <a:spcPct val="150000"/>
              </a:lnSpc>
            </a:pPr>
            <a:r>
              <a:rPr lang="pt-PT" sz="2400" dirty="0">
                <a:latin typeface="Calibri" panose="020F0502020204030204" pitchFamily="34" charset="0"/>
                <a:cs typeface="Calibri" panose="020F0502020204030204" pitchFamily="34" charset="0"/>
              </a:rPr>
              <a:t>Comando DIVIDE: dividir geometricamente uma linha num número de partes iguais, inserindo referências </a:t>
            </a:r>
          </a:p>
        </p:txBody>
      </p:sp>
      <p:pic>
        <p:nvPicPr>
          <p:cNvPr id="7" name="Picture 6"/>
          <p:cNvPicPr>
            <a:picLocks noChangeAspect="1"/>
          </p:cNvPicPr>
          <p:nvPr/>
        </p:nvPicPr>
        <p:blipFill>
          <a:blip r:embed="rId2"/>
          <a:stretch>
            <a:fillRect/>
          </a:stretch>
        </p:blipFill>
        <p:spPr>
          <a:xfrm>
            <a:off x="293696" y="2640771"/>
            <a:ext cx="6511956" cy="3874085"/>
          </a:xfrm>
          <a:prstGeom prst="rect">
            <a:avLst/>
          </a:prstGeom>
        </p:spPr>
      </p:pic>
      <p:pic>
        <p:nvPicPr>
          <p:cNvPr id="8" name="Picture 7"/>
          <p:cNvPicPr>
            <a:picLocks noChangeAspect="1"/>
          </p:cNvPicPr>
          <p:nvPr/>
        </p:nvPicPr>
        <p:blipFill>
          <a:blip r:embed="rId3"/>
          <a:stretch>
            <a:fillRect/>
          </a:stretch>
        </p:blipFill>
        <p:spPr>
          <a:xfrm>
            <a:off x="7211026" y="3829978"/>
            <a:ext cx="4475018" cy="832941"/>
          </a:xfrm>
          <a:prstGeom prst="rect">
            <a:avLst/>
          </a:prstGeom>
        </p:spPr>
      </p:pic>
      <p:sp>
        <p:nvSpPr>
          <p:cNvPr id="12" name="TextBox 11">
            <a:extLst>
              <a:ext uri="{FF2B5EF4-FFF2-40B4-BE49-F238E27FC236}">
                <a16:creationId xmlns:a16="http://schemas.microsoft.com/office/drawing/2014/main" id="{F773F7F6-FFCA-45E5-B56E-84BA81DFD2DC}"/>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FDF6BA68-2142-4AA4-8E94-4697A159CA1E}"/>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55F3DC69-1E30-4F8A-BF5F-6E3A755F2A1C}"/>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42001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0459" y="1336767"/>
            <a:ext cx="3835585" cy="5189113"/>
          </a:xfrm>
          <a:prstGeom prst="rect">
            <a:avLst/>
          </a:prstGeom>
        </p:spPr>
        <p:txBody>
          <a:bodyPr wrap="square">
            <a:spAutoFit/>
          </a:bodyPr>
          <a:lstStyle/>
          <a:p>
            <a:pPr algn="just">
              <a:lnSpc>
                <a:spcPct val="115000"/>
              </a:lnSpc>
              <a:spcAft>
                <a:spcPts val="0"/>
              </a:spcAft>
            </a:pPr>
            <a:r>
              <a:rPr lang="pt-PT" dirty="0">
                <a:latin typeface="Calibri" panose="020F0502020204030204" pitchFamily="34" charset="0"/>
                <a:ea typeface="Calibri" panose="020F0502020204030204" pitchFamily="34" charset="0"/>
                <a:cs typeface="Calibri" panose="020F0502020204030204" pitchFamily="34" charset="0"/>
              </a:rPr>
              <a:t>Abrir um novo ficheiro acadiso.dwt. Criar quatro </a:t>
            </a:r>
            <a:r>
              <a:rPr lang="pt-PT" i="1" dirty="0">
                <a:latin typeface="Calibri" panose="020F0502020204030204" pitchFamily="34" charset="0"/>
                <a:ea typeface="Calibri" panose="020F0502020204030204" pitchFamily="34" charset="0"/>
                <a:cs typeface="Calibri" panose="020F0502020204030204" pitchFamily="34" charset="0"/>
              </a:rPr>
              <a:t>layers</a:t>
            </a:r>
            <a:r>
              <a:rPr lang="pt-PT" dirty="0">
                <a:latin typeface="Calibri" panose="020F0502020204030204" pitchFamily="34" charset="0"/>
                <a:ea typeface="Calibri" panose="020F0502020204030204" pitchFamily="34" charset="0"/>
                <a:cs typeface="Calibri" panose="020F0502020204030204" pitchFamily="34" charset="0"/>
              </a:rPr>
              <a:t> distintos: </a:t>
            </a:r>
            <a:r>
              <a:rPr lang="pt-PT" b="1" dirty="0">
                <a:latin typeface="Calibri" panose="020F0502020204030204" pitchFamily="34" charset="0"/>
                <a:ea typeface="Calibri" panose="020F0502020204030204" pitchFamily="34" charset="0"/>
                <a:cs typeface="Calibri" panose="020F0502020204030204" pitchFamily="34" charset="0"/>
              </a:rPr>
              <a:t>Linhas Campo</a:t>
            </a:r>
            <a:r>
              <a:rPr lang="pt-PT" dirty="0">
                <a:latin typeface="Calibri" panose="020F0502020204030204" pitchFamily="34" charset="0"/>
                <a:ea typeface="Calibri" panose="020F0502020204030204" pitchFamily="34" charset="0"/>
                <a:cs typeface="Calibri" panose="020F0502020204030204" pitchFamily="34" charset="0"/>
              </a:rPr>
              <a:t> com traço contínuo e espessura </a:t>
            </a:r>
            <a:r>
              <a:rPr lang="pt-PT" i="1" dirty="0">
                <a:latin typeface="Calibri" panose="020F0502020204030204" pitchFamily="34" charset="0"/>
                <a:ea typeface="Calibri" panose="020F0502020204030204" pitchFamily="34" charset="0"/>
                <a:cs typeface="Calibri" panose="020F0502020204030204" pitchFamily="34" charset="0"/>
              </a:rPr>
              <a:t>Default</a:t>
            </a:r>
            <a:r>
              <a:rPr lang="pt-PT" dirty="0">
                <a:latin typeface="Calibri" panose="020F0502020204030204" pitchFamily="34" charset="0"/>
                <a:ea typeface="Calibri" panose="020F0502020204030204" pitchFamily="34" charset="0"/>
                <a:cs typeface="Calibri" panose="020F0502020204030204" pitchFamily="34" charset="0"/>
              </a:rPr>
              <a:t>; </a:t>
            </a:r>
            <a:r>
              <a:rPr lang="pt-PT" b="1" dirty="0">
                <a:latin typeface="Calibri" panose="020F0502020204030204" pitchFamily="34" charset="0"/>
                <a:ea typeface="Calibri" panose="020F0502020204030204" pitchFamily="34" charset="0"/>
                <a:cs typeface="Calibri" panose="020F0502020204030204" pitchFamily="34" charset="0"/>
              </a:rPr>
              <a:t>Relvado</a:t>
            </a:r>
            <a:r>
              <a:rPr lang="pt-PT" dirty="0">
                <a:latin typeface="Calibri" panose="020F0502020204030204" pitchFamily="34" charset="0"/>
                <a:ea typeface="Calibri" panose="020F0502020204030204" pitchFamily="34" charset="0"/>
                <a:cs typeface="Calibri" panose="020F0502020204030204" pitchFamily="34" charset="0"/>
              </a:rPr>
              <a:t> com contorno de cor verde, contínuo e de espessura </a:t>
            </a:r>
            <a:r>
              <a:rPr lang="pt-PT" i="1" dirty="0">
                <a:latin typeface="Calibri" panose="020F0502020204030204" pitchFamily="34" charset="0"/>
                <a:ea typeface="Calibri" panose="020F0502020204030204" pitchFamily="34" charset="0"/>
                <a:cs typeface="Calibri" panose="020F0502020204030204" pitchFamily="34" charset="0"/>
              </a:rPr>
              <a:t>Default</a:t>
            </a:r>
            <a:r>
              <a:rPr lang="pt-PT" dirty="0">
                <a:latin typeface="Calibri" panose="020F0502020204030204" pitchFamily="34" charset="0"/>
                <a:ea typeface="Calibri" panose="020F0502020204030204" pitchFamily="34" charset="0"/>
                <a:cs typeface="Calibri" panose="020F0502020204030204" pitchFamily="34" charset="0"/>
              </a:rPr>
              <a:t>; preenchimento da mesma cor do traço. </a:t>
            </a:r>
            <a:r>
              <a:rPr lang="pt-PT" b="1" dirty="0">
                <a:latin typeface="Calibri" panose="020F0502020204030204" pitchFamily="34" charset="0"/>
                <a:ea typeface="Calibri" panose="020F0502020204030204" pitchFamily="34" charset="0"/>
                <a:cs typeface="Calibri" panose="020F0502020204030204" pitchFamily="34" charset="0"/>
              </a:rPr>
              <a:t>Cotagens</a:t>
            </a:r>
            <a:r>
              <a:rPr lang="pt-PT" dirty="0">
                <a:latin typeface="Calibri" panose="020F0502020204030204" pitchFamily="34" charset="0"/>
                <a:ea typeface="Calibri" panose="020F0502020204030204" pitchFamily="34" charset="0"/>
                <a:cs typeface="Calibri" panose="020F0502020204030204" pitchFamily="34" charset="0"/>
              </a:rPr>
              <a:t>, com traço contínuo e espessura</a:t>
            </a:r>
            <a:r>
              <a:rPr lang="pt-PT" i="1" dirty="0">
                <a:latin typeface="Calibri" panose="020F0502020204030204" pitchFamily="34" charset="0"/>
                <a:ea typeface="Calibri" panose="020F0502020204030204" pitchFamily="34" charset="0"/>
                <a:cs typeface="Calibri" panose="020F0502020204030204" pitchFamily="34" charset="0"/>
              </a:rPr>
              <a:t> Default</a:t>
            </a:r>
            <a:r>
              <a:rPr lang="pt-PT" dirty="0">
                <a:latin typeface="Calibri" panose="020F0502020204030204" pitchFamily="34" charset="0"/>
                <a:ea typeface="Calibri" panose="020F0502020204030204" pitchFamily="34" charset="0"/>
                <a:cs typeface="Calibri" panose="020F0502020204030204" pitchFamily="34" charset="0"/>
              </a:rPr>
              <a:t>; </a:t>
            </a:r>
            <a:r>
              <a:rPr lang="pt-PT" b="1" dirty="0">
                <a:latin typeface="Calibri" panose="020F0502020204030204" pitchFamily="34" charset="0"/>
                <a:ea typeface="Calibri" panose="020F0502020204030204" pitchFamily="34" charset="0"/>
                <a:cs typeface="Calibri" panose="020F0502020204030204" pitchFamily="34" charset="0"/>
              </a:rPr>
              <a:t>Linhas auxiliares</a:t>
            </a:r>
            <a:r>
              <a:rPr lang="pt-PT" dirty="0">
                <a:latin typeface="Calibri" panose="020F0502020204030204" pitchFamily="34" charset="0"/>
                <a:ea typeface="Calibri" panose="020F0502020204030204" pitchFamily="34" charset="0"/>
                <a:cs typeface="Calibri" panose="020F0502020204030204" pitchFamily="34" charset="0"/>
              </a:rPr>
              <a:t>, com traço não contínuo do tipo DASHED (LTSCALE = 0.1), com cor vermelha (</a:t>
            </a:r>
            <a:r>
              <a:rPr lang="pt-PT" i="1" dirty="0">
                <a:latin typeface="Calibri" panose="020F0502020204030204" pitchFamily="34" charset="0"/>
                <a:ea typeface="Calibri" panose="020F0502020204030204" pitchFamily="34" charset="0"/>
                <a:cs typeface="Calibri" panose="020F0502020204030204" pitchFamily="34" charset="0"/>
              </a:rPr>
              <a:t>red</a:t>
            </a:r>
            <a:r>
              <a:rPr lang="pt-PT" dirty="0">
                <a:latin typeface="Calibri" panose="020F0502020204030204" pitchFamily="34" charset="0"/>
                <a:ea typeface="Calibri" panose="020F0502020204030204" pitchFamily="34" charset="0"/>
                <a:cs typeface="Calibri" panose="020F0502020204030204" pitchFamily="34" charset="0"/>
              </a:rPr>
              <a:t>) e espessura </a:t>
            </a:r>
            <a:r>
              <a:rPr lang="pt-PT" i="1" dirty="0">
                <a:latin typeface="Calibri" panose="020F0502020204030204" pitchFamily="34" charset="0"/>
                <a:ea typeface="Calibri" panose="020F0502020204030204" pitchFamily="34" charset="0"/>
                <a:cs typeface="Calibri" panose="020F0502020204030204" pitchFamily="34" charset="0"/>
              </a:rPr>
              <a:t>Default</a:t>
            </a:r>
            <a:r>
              <a:rPr lang="pt-PT" dirty="0">
                <a:latin typeface="Calibri" panose="020F0502020204030204" pitchFamily="34" charset="0"/>
                <a:ea typeface="Calibri" panose="020F0502020204030204" pitchFamily="34" charset="0"/>
                <a:cs typeface="Calibri" panose="020F0502020204030204" pitchFamily="34" charset="0"/>
              </a:rPr>
              <a:t>. DIMCEN = -1. Definir os limites da área de desenho de acordo com um rectângulo de 150 × 110. Criar e personalizar um estilo para as cotagens.</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p:nvPr/>
        </p:nvPicPr>
        <p:blipFill>
          <a:blip r:embed="rId2"/>
          <a:stretch>
            <a:fillRect/>
          </a:stretch>
        </p:blipFill>
        <p:spPr>
          <a:xfrm>
            <a:off x="293696" y="1593245"/>
            <a:ext cx="7322587" cy="4647242"/>
          </a:xfrm>
          <a:prstGeom prst="rect">
            <a:avLst/>
          </a:prstGeom>
        </p:spPr>
      </p:pic>
      <p:sp>
        <p:nvSpPr>
          <p:cNvPr id="10" name="TextBox 9">
            <a:extLst>
              <a:ext uri="{FF2B5EF4-FFF2-40B4-BE49-F238E27FC236}">
                <a16:creationId xmlns:a16="http://schemas.microsoft.com/office/drawing/2014/main" id="{06397D01-E7A3-4DB3-B9AB-5AB5C4C64507}"/>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D750E9BC-EE1C-4DB7-B47A-564A76CF2FD1}"/>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BB36FA80-7F44-4B5F-AEA2-87FAB35D0CBF}"/>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6116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8695" y="1061604"/>
            <a:ext cx="5365292" cy="5584606"/>
          </a:xfrm>
          <a:prstGeom prst="rect">
            <a:avLst/>
          </a:prstGeom>
          <a:noFill/>
        </p:spPr>
        <p:txBody>
          <a:bodyPr wrap="square" rtlCol="0">
            <a:spAutoFit/>
          </a:bodyPr>
          <a:lstStyle/>
          <a:p>
            <a:pPr algn="just">
              <a:lnSpc>
                <a:spcPct val="150000"/>
              </a:lnSpc>
            </a:pPr>
            <a:r>
              <a:rPr lang="pt-PT" sz="2000" dirty="0">
                <a:latin typeface="Calibri" panose="020F0502020204030204" pitchFamily="34" charset="0"/>
                <a:cs typeface="Calibri" panose="020F0502020204030204" pitchFamily="34" charset="0"/>
              </a:rPr>
              <a:t>Digitalizar a planta da casa (Planta-de-casa-1.jpg) de acordo com a informação marginal de tal forma que o canto SW tenha coordenadas (0,0). Desenhe as paredes exteriores com espessura 0.15 e as paredes interiores com espessura 0.1, de tal forma que possa aplicar um hatch SOLID. As portas têm largura 0.70. Utilize as bibliotecas de símbolos fornecidas para aplicar o mobiliário (com escala 0.001). Confirme as áreas. Aplique o hatch ANSI37, escala=0.1 na varanda. Efectue a cotagem do desenho com características adequadas.</a:t>
            </a:r>
          </a:p>
        </p:txBody>
      </p:sp>
      <p:pic>
        <p:nvPicPr>
          <p:cNvPr id="2" name="Picture 1"/>
          <p:cNvPicPr>
            <a:picLocks noChangeAspect="1"/>
          </p:cNvPicPr>
          <p:nvPr/>
        </p:nvPicPr>
        <p:blipFill>
          <a:blip r:embed="rId2"/>
          <a:stretch>
            <a:fillRect/>
          </a:stretch>
        </p:blipFill>
        <p:spPr>
          <a:xfrm>
            <a:off x="5783221" y="1495015"/>
            <a:ext cx="6134359" cy="4478082"/>
          </a:xfrm>
          <a:prstGeom prst="rect">
            <a:avLst/>
          </a:prstGeom>
        </p:spPr>
      </p:pic>
      <p:sp>
        <p:nvSpPr>
          <p:cNvPr id="11" name="TextBox 10">
            <a:extLst>
              <a:ext uri="{FF2B5EF4-FFF2-40B4-BE49-F238E27FC236}">
                <a16:creationId xmlns:a16="http://schemas.microsoft.com/office/drawing/2014/main" id="{5314A6CA-B81B-4E66-9905-F941B8DEA54F}"/>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2" name="Picture 11">
            <a:extLst>
              <a:ext uri="{FF2B5EF4-FFF2-40B4-BE49-F238E27FC236}">
                <a16:creationId xmlns:a16="http://schemas.microsoft.com/office/drawing/2014/main" id="{42E7EDF9-A0A4-48B1-BD6D-E309FE86F6A5}"/>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3" name="Table 12">
            <a:extLst>
              <a:ext uri="{FF2B5EF4-FFF2-40B4-BE49-F238E27FC236}">
                <a16:creationId xmlns:a16="http://schemas.microsoft.com/office/drawing/2014/main" id="{8BFD3C8E-0671-45AD-8C42-8EF88867DE30}"/>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40230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20"/>
          <p:cNvSpPr txBox="1">
            <a:spLocks noChangeArrowheads="1"/>
          </p:cNvSpPr>
          <p:nvPr/>
        </p:nvSpPr>
        <p:spPr bwMode="auto">
          <a:xfrm>
            <a:off x="208696" y="1398200"/>
            <a:ext cx="1170080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Desenhar uma linha horizontal com comprimento 330 m e com origem no ponto xy=0,0.</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Rodar a linha 90º a partir do respectivo centro, mantendo o original.</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Obter linhas paralelas de ambos os lados das linhas existentes de forma a obter uma rua com 22 m de largura.</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Colocar arcos em cada canto da rua  utilizando Fillet com um raio igual a 30 m.</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Encurtar em 30 m cada uma das linhas.</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Criar ruas adjacentes às existentes seleccionando Mirror, identificando uma das linhas centrais como linha de espelho, de acordo com a figura.</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Usar Rotate para fazer uma cópia das ruas do 1º quadrante com um ângulo de 150º, devendo os eixos ficar ligados.</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Usar Extend para unir as faixas laterais e os eixos respectivos.</a:t>
            </a:r>
            <a:endParaRPr lang="el-GR" altLang="pt-PT" b="1" dirty="0">
              <a:cs typeface="Arial" panose="020B0604020202020204" pitchFamily="34" charset="0"/>
            </a:endParaRPr>
          </a:p>
        </p:txBody>
      </p:sp>
      <p:sp>
        <p:nvSpPr>
          <p:cNvPr id="6" name="TextBox 5">
            <a:extLst>
              <a:ext uri="{FF2B5EF4-FFF2-40B4-BE49-F238E27FC236}">
                <a16:creationId xmlns:a16="http://schemas.microsoft.com/office/drawing/2014/main" id="{3FABA7B9-6986-4EAD-B038-EA79660B536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7" name="Picture 6">
            <a:extLst>
              <a:ext uri="{FF2B5EF4-FFF2-40B4-BE49-F238E27FC236}">
                <a16:creationId xmlns:a16="http://schemas.microsoft.com/office/drawing/2014/main" id="{101AFEC7-18CC-4F29-9EDD-413C85555873}"/>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8" name="Table 7">
            <a:extLst>
              <a:ext uri="{FF2B5EF4-FFF2-40B4-BE49-F238E27FC236}">
                <a16:creationId xmlns:a16="http://schemas.microsoft.com/office/drawing/2014/main" id="{A3E2D088-9E5C-49CF-B46E-693C10A7DBB9}"/>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69306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165679" y="969783"/>
            <a:ext cx="11692983"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9) Usar Fillet para colocar um fillet circular com raio 60 m nas uniões das ruas. </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10) Utilizar Offset para copiar os lados externos das ruas, dando origem aos limites dos lotes, com uma distância de 124 m.</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11) Utilizar as ferramentas da barra de comandos Modify para unir as linhas que definem os lotes. Usar Offset para fazer lotes espaçados de 50 m.</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12) Distribuir a informação por layers e simbologia diferentes.</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13) Desenhar uma área interior correspondente ao lago, aplicando um hatch sugestivo.</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14) Padronizar a área do lado direito do lago como relvado, criando para o efeito o bloco</a:t>
            </a:r>
          </a:p>
        </p:txBody>
      </p:sp>
      <p:pic>
        <p:nvPicPr>
          <p:cNvPr id="2" name="Picture 1"/>
          <p:cNvPicPr>
            <a:picLocks noChangeAspect="1"/>
          </p:cNvPicPr>
          <p:nvPr/>
        </p:nvPicPr>
        <p:blipFill>
          <a:blip r:embed="rId3"/>
          <a:stretch>
            <a:fillRect/>
          </a:stretch>
        </p:blipFill>
        <p:spPr>
          <a:xfrm>
            <a:off x="7754967" y="5301621"/>
            <a:ext cx="4060680" cy="1313323"/>
          </a:xfrm>
          <a:prstGeom prst="rect">
            <a:avLst/>
          </a:prstGeom>
        </p:spPr>
      </p:pic>
      <p:pic>
        <p:nvPicPr>
          <p:cNvPr id="3" name="Picture 2"/>
          <p:cNvPicPr>
            <a:picLocks noChangeAspect="1"/>
          </p:cNvPicPr>
          <p:nvPr/>
        </p:nvPicPr>
        <p:blipFill>
          <a:blip r:embed="rId4"/>
          <a:stretch>
            <a:fillRect/>
          </a:stretch>
        </p:blipFill>
        <p:spPr>
          <a:xfrm>
            <a:off x="837767" y="5301621"/>
            <a:ext cx="5419469" cy="1313323"/>
          </a:xfrm>
          <a:prstGeom prst="rect">
            <a:avLst/>
          </a:prstGeom>
        </p:spPr>
      </p:pic>
      <p:sp>
        <p:nvSpPr>
          <p:cNvPr id="8" name="TextBox 7">
            <a:extLst>
              <a:ext uri="{FF2B5EF4-FFF2-40B4-BE49-F238E27FC236}">
                <a16:creationId xmlns:a16="http://schemas.microsoft.com/office/drawing/2014/main" id="{2BEF46AF-5950-4C3F-913E-84208C7868D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9" name="Picture 8">
            <a:extLst>
              <a:ext uri="{FF2B5EF4-FFF2-40B4-BE49-F238E27FC236}">
                <a16:creationId xmlns:a16="http://schemas.microsoft.com/office/drawing/2014/main" id="{A8A02844-FA4B-4872-B2C4-A397A3674BD7}"/>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0" name="Table 9">
            <a:extLst>
              <a:ext uri="{FF2B5EF4-FFF2-40B4-BE49-F238E27FC236}">
                <a16:creationId xmlns:a16="http://schemas.microsoft.com/office/drawing/2014/main" id="{CF7F8CF9-4004-42DE-B0BA-2C8703666963}"/>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174220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078" y="1192804"/>
            <a:ext cx="7495401" cy="547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2681D85-17FF-4850-A00E-3D11ACFE5ADD}"/>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8" name="Picture 7">
            <a:extLst>
              <a:ext uri="{FF2B5EF4-FFF2-40B4-BE49-F238E27FC236}">
                <a16:creationId xmlns:a16="http://schemas.microsoft.com/office/drawing/2014/main" id="{4EDA8385-6BAF-4D6F-A405-9B0C1CFD3C04}"/>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9" name="Table 8">
            <a:extLst>
              <a:ext uri="{FF2B5EF4-FFF2-40B4-BE49-F238E27FC236}">
                <a16:creationId xmlns:a16="http://schemas.microsoft.com/office/drawing/2014/main" id="{EAAA6D38-AFAF-4828-A475-AB7816432B80}"/>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05380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5869" y="1593272"/>
            <a:ext cx="6087975" cy="1851314"/>
          </a:xfrm>
          <a:prstGeom prst="rect">
            <a:avLst/>
          </a:prstGeom>
        </p:spPr>
      </p:pic>
      <p:pic>
        <p:nvPicPr>
          <p:cNvPr id="6" name="Picture 5"/>
          <p:cNvPicPr>
            <a:picLocks noChangeAspect="1"/>
          </p:cNvPicPr>
          <p:nvPr/>
        </p:nvPicPr>
        <p:blipFill>
          <a:blip r:embed="rId3"/>
          <a:stretch>
            <a:fillRect/>
          </a:stretch>
        </p:blipFill>
        <p:spPr>
          <a:xfrm>
            <a:off x="3528147" y="3716528"/>
            <a:ext cx="4549054" cy="2825415"/>
          </a:xfrm>
          <a:prstGeom prst="rect">
            <a:avLst/>
          </a:prstGeom>
        </p:spPr>
      </p:pic>
      <p:sp>
        <p:nvSpPr>
          <p:cNvPr id="10" name="TextBox 9">
            <a:extLst>
              <a:ext uri="{FF2B5EF4-FFF2-40B4-BE49-F238E27FC236}">
                <a16:creationId xmlns:a16="http://schemas.microsoft.com/office/drawing/2014/main" id="{921A3593-9CA3-4A50-93F3-E7387BFF594B}"/>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96D7F590-1133-4C2C-B31B-86CE23A697EB}"/>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92D47185-87F6-4D99-B90A-BB6B75DED70B}"/>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85556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 y="1105888"/>
            <a:ext cx="11533433" cy="142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353837" y="1596966"/>
            <a:ext cx="1133340" cy="412124"/>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2" y="2794038"/>
            <a:ext cx="5347326" cy="380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4051936-FDB9-4917-AC12-F26FD1C7A8D0}"/>
              </a:ext>
            </a:extLst>
          </p:cNvPr>
          <p:cNvSpPr txBox="1"/>
          <p:nvPr/>
        </p:nvSpPr>
        <p:spPr>
          <a:xfrm>
            <a:off x="5756419" y="2794038"/>
            <a:ext cx="5983076" cy="3970318"/>
          </a:xfrm>
          <a:prstGeom prst="rect">
            <a:avLst/>
          </a:prstGeom>
          <a:noFill/>
        </p:spPr>
        <p:txBody>
          <a:bodyPr wrap="square" rtlCol="0">
            <a:spAutoFit/>
          </a:bodyPr>
          <a:lstStyle/>
          <a:p>
            <a:r>
              <a:rPr lang="en-US" dirty="0"/>
              <a:t>Na </a:t>
            </a:r>
            <a:r>
              <a:rPr lang="en-US" dirty="0" err="1"/>
              <a:t>criação</a:t>
            </a:r>
            <a:r>
              <a:rPr lang="en-US" dirty="0"/>
              <a:t> de um </a:t>
            </a:r>
            <a:r>
              <a:rPr lang="en-US" dirty="0" err="1"/>
              <a:t>bloco</a:t>
            </a:r>
            <a:r>
              <a:rPr lang="en-US" dirty="0"/>
              <a:t> com o </a:t>
            </a:r>
            <a:r>
              <a:rPr lang="en-US" dirty="0" err="1"/>
              <a:t>comando</a:t>
            </a:r>
            <a:r>
              <a:rPr lang="en-US" dirty="0"/>
              <a:t> </a:t>
            </a:r>
            <a:r>
              <a:rPr lang="en-US" b="1" dirty="0"/>
              <a:t>block</a:t>
            </a:r>
            <a:r>
              <a:rPr lang="en-US" dirty="0"/>
              <a:t>:</a:t>
            </a:r>
          </a:p>
          <a:p>
            <a:pPr marL="342900" indent="-342900">
              <a:buAutoNum type="arabicParenR"/>
            </a:pPr>
            <a:r>
              <a:rPr lang="en-US" dirty="0" err="1"/>
              <a:t>Atribuir</a:t>
            </a:r>
            <a:r>
              <a:rPr lang="en-US" dirty="0"/>
              <a:t> um </a:t>
            </a:r>
            <a:r>
              <a:rPr lang="en-US" b="1" dirty="0"/>
              <a:t>Name</a:t>
            </a:r>
            <a:r>
              <a:rPr lang="en-US" dirty="0"/>
              <a:t> </a:t>
            </a:r>
            <a:r>
              <a:rPr lang="en-US" dirty="0" err="1"/>
              <a:t>ao</a:t>
            </a:r>
            <a:r>
              <a:rPr lang="en-US" dirty="0"/>
              <a:t> </a:t>
            </a:r>
            <a:r>
              <a:rPr lang="en-US" dirty="0" err="1"/>
              <a:t>bloco</a:t>
            </a:r>
            <a:endParaRPr lang="en-US" dirty="0"/>
          </a:p>
          <a:p>
            <a:pPr marL="342900" indent="-342900">
              <a:buAutoNum type="arabicParenR"/>
            </a:pPr>
            <a:r>
              <a:rPr lang="en-US" dirty="0" err="1"/>
              <a:t>Deixar</a:t>
            </a:r>
            <a:r>
              <a:rPr lang="en-US" dirty="0"/>
              <a:t> a Caixa </a:t>
            </a:r>
            <a:r>
              <a:rPr lang="en-US" b="1" dirty="0"/>
              <a:t>Specify on screen </a:t>
            </a:r>
            <a:r>
              <a:rPr lang="en-US" dirty="0" err="1"/>
              <a:t>vazia</a:t>
            </a:r>
            <a:endParaRPr lang="en-US" dirty="0"/>
          </a:p>
          <a:p>
            <a:pPr marL="342900" indent="-342900">
              <a:buAutoNum type="arabicParenR"/>
            </a:pPr>
            <a:r>
              <a:rPr lang="en-US" dirty="0" err="1"/>
              <a:t>Carregar</a:t>
            </a:r>
            <a:r>
              <a:rPr lang="en-US" dirty="0"/>
              <a:t> </a:t>
            </a:r>
            <a:r>
              <a:rPr lang="en-US" dirty="0" err="1"/>
              <a:t>em</a:t>
            </a:r>
            <a:r>
              <a:rPr lang="en-US" dirty="0"/>
              <a:t> </a:t>
            </a:r>
            <a:r>
              <a:rPr lang="en-US" b="1" dirty="0"/>
              <a:t>Pick point</a:t>
            </a:r>
          </a:p>
          <a:p>
            <a:pPr marL="342900" indent="-342900">
              <a:buAutoNum type="arabicParenR"/>
            </a:pPr>
            <a:r>
              <a:rPr lang="en-US" dirty="0" err="1"/>
              <a:t>Aceitar</a:t>
            </a:r>
            <a:r>
              <a:rPr lang="en-US" dirty="0"/>
              <a:t> </a:t>
            </a:r>
            <a:r>
              <a:rPr lang="en-US" dirty="0" err="1"/>
              <a:t>os</a:t>
            </a:r>
            <a:r>
              <a:rPr lang="en-US" dirty="0"/>
              <a:t> </a:t>
            </a:r>
            <a:r>
              <a:rPr lang="en-US" dirty="0" err="1"/>
              <a:t>valores</a:t>
            </a:r>
            <a:r>
              <a:rPr lang="en-US" dirty="0"/>
              <a:t> de X,Y,Z</a:t>
            </a:r>
          </a:p>
          <a:p>
            <a:pPr marL="342900" indent="-342900">
              <a:buAutoNum type="arabicParenR"/>
            </a:pPr>
            <a:r>
              <a:rPr lang="en-US" dirty="0" err="1"/>
              <a:t>Carregar</a:t>
            </a:r>
            <a:r>
              <a:rPr lang="en-US" dirty="0"/>
              <a:t> </a:t>
            </a:r>
            <a:r>
              <a:rPr lang="en-US" dirty="0" err="1"/>
              <a:t>em</a:t>
            </a:r>
            <a:r>
              <a:rPr lang="en-US" dirty="0"/>
              <a:t> </a:t>
            </a:r>
            <a:r>
              <a:rPr lang="en-US" b="1" dirty="0"/>
              <a:t>Select objects</a:t>
            </a:r>
            <a:endParaRPr lang="en-US" dirty="0"/>
          </a:p>
          <a:p>
            <a:pPr marL="342900" indent="-342900">
              <a:buAutoNum type="arabicParenR"/>
            </a:pPr>
            <a:r>
              <a:rPr lang="en-US" dirty="0" err="1"/>
              <a:t>Selecionar</a:t>
            </a:r>
            <a:r>
              <a:rPr lang="en-US" dirty="0"/>
              <a:t> </a:t>
            </a:r>
            <a:r>
              <a:rPr lang="en-US" dirty="0" err="1"/>
              <a:t>elementos</a:t>
            </a:r>
            <a:r>
              <a:rPr lang="en-US" dirty="0"/>
              <a:t> </a:t>
            </a:r>
            <a:r>
              <a:rPr lang="en-US" dirty="0" err="1"/>
              <a:t>gráficos</a:t>
            </a:r>
            <a:r>
              <a:rPr lang="en-US" dirty="0"/>
              <a:t>, Ok</a:t>
            </a:r>
          </a:p>
          <a:p>
            <a:pPr marL="342900" indent="-342900">
              <a:buAutoNum type="arabicParenR"/>
            </a:pPr>
            <a:r>
              <a:rPr lang="en-US" dirty="0" err="1"/>
              <a:t>Seleccionar</a:t>
            </a:r>
            <a:r>
              <a:rPr lang="en-US" dirty="0"/>
              <a:t> </a:t>
            </a:r>
            <a:r>
              <a:rPr lang="en-US" b="1" dirty="0"/>
              <a:t>Scale uniformly</a:t>
            </a:r>
          </a:p>
          <a:p>
            <a:pPr marL="342900" indent="-342900">
              <a:buAutoNum type="arabicParenR"/>
            </a:pPr>
            <a:r>
              <a:rPr lang="en-US" dirty="0" err="1"/>
              <a:t>Seleccionar</a:t>
            </a:r>
            <a:r>
              <a:rPr lang="en-US" dirty="0"/>
              <a:t> </a:t>
            </a:r>
            <a:r>
              <a:rPr lang="en-US" b="1" dirty="0"/>
              <a:t>Allow exploding</a:t>
            </a:r>
          </a:p>
          <a:p>
            <a:pPr marL="342900" indent="-342900">
              <a:buAutoNum type="arabicParenR"/>
            </a:pPr>
            <a:r>
              <a:rPr lang="en-US" dirty="0" err="1"/>
              <a:t>Seleccionar</a:t>
            </a:r>
            <a:r>
              <a:rPr lang="en-US" dirty="0"/>
              <a:t> </a:t>
            </a:r>
            <a:r>
              <a:rPr lang="en-US" b="1" dirty="0"/>
              <a:t>Block units = meters</a:t>
            </a:r>
          </a:p>
          <a:p>
            <a:pPr marL="342900" indent="-342900">
              <a:buAutoNum type="arabicParenR"/>
            </a:pPr>
            <a:r>
              <a:rPr lang="en-US" dirty="0"/>
              <a:t>Ok</a:t>
            </a:r>
          </a:p>
          <a:p>
            <a:pPr marL="342900" indent="-342900">
              <a:buAutoNum type="arabicParenR"/>
            </a:pPr>
            <a:endParaRPr lang="en-US" dirty="0"/>
          </a:p>
          <a:p>
            <a:r>
              <a:rPr lang="en-US" dirty="0"/>
              <a:t>Estes </a:t>
            </a:r>
            <a:r>
              <a:rPr lang="en-US" dirty="0" err="1"/>
              <a:t>blocos</a:t>
            </a:r>
            <a:r>
              <a:rPr lang="en-US" dirty="0"/>
              <a:t> </a:t>
            </a:r>
            <a:r>
              <a:rPr lang="en-US" dirty="0" err="1"/>
              <a:t>apenas</a:t>
            </a:r>
            <a:r>
              <a:rPr lang="en-US" dirty="0"/>
              <a:t> </a:t>
            </a:r>
            <a:r>
              <a:rPr lang="en-US" dirty="0" err="1"/>
              <a:t>ficam</a:t>
            </a:r>
            <a:r>
              <a:rPr lang="en-US" dirty="0"/>
              <a:t> </a:t>
            </a:r>
            <a:r>
              <a:rPr lang="en-US" dirty="0" err="1"/>
              <a:t>disponíveis</a:t>
            </a:r>
            <a:r>
              <a:rPr lang="en-US" dirty="0"/>
              <a:t> no </a:t>
            </a:r>
            <a:r>
              <a:rPr lang="en-US" dirty="0" err="1"/>
              <a:t>desenho</a:t>
            </a:r>
            <a:r>
              <a:rPr lang="en-US" dirty="0"/>
              <a:t> </a:t>
            </a:r>
            <a:r>
              <a:rPr lang="en-US" dirty="0" err="1"/>
              <a:t>onde</a:t>
            </a:r>
            <a:r>
              <a:rPr lang="en-US" dirty="0"/>
              <a:t> </a:t>
            </a:r>
            <a:r>
              <a:rPr lang="en-US" dirty="0" err="1"/>
              <a:t>os</a:t>
            </a:r>
            <a:r>
              <a:rPr lang="en-US" dirty="0"/>
              <a:t> </a:t>
            </a:r>
            <a:r>
              <a:rPr lang="en-US" dirty="0" err="1"/>
              <a:t>blocos</a:t>
            </a:r>
            <a:r>
              <a:rPr lang="en-US" dirty="0"/>
              <a:t> </a:t>
            </a:r>
            <a:r>
              <a:rPr lang="en-US" dirty="0" err="1"/>
              <a:t>foram</a:t>
            </a:r>
            <a:r>
              <a:rPr lang="en-US" dirty="0"/>
              <a:t> </a:t>
            </a:r>
            <a:r>
              <a:rPr lang="en-US" dirty="0" err="1"/>
              <a:t>construídos</a:t>
            </a:r>
            <a:r>
              <a:rPr lang="en-US" dirty="0"/>
              <a:t>.</a:t>
            </a:r>
          </a:p>
        </p:txBody>
      </p:sp>
      <p:sp>
        <p:nvSpPr>
          <p:cNvPr id="9" name="TextBox 8">
            <a:extLst>
              <a:ext uri="{FF2B5EF4-FFF2-40B4-BE49-F238E27FC236}">
                <a16:creationId xmlns:a16="http://schemas.microsoft.com/office/drawing/2014/main" id="{C402C5DE-4F24-4D26-9835-041D51605CC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4903D329-ACD2-4837-9AE3-09A1CFAC2EE8}"/>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223C6F6D-114F-43D2-A9F0-C518BF1198B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75689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09" y="1164134"/>
            <a:ext cx="11570926" cy="569386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Block &gt; Create</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Activar o Object Snap</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Definir nome do bloco: </a:t>
            </a:r>
            <a:r>
              <a:rPr lang="pt-PT" sz="2800" u="sng" dirty="0">
                <a:latin typeface="Calibri" panose="020F0502020204030204" pitchFamily="34" charset="0"/>
                <a:cs typeface="Calibri" panose="020F0502020204030204" pitchFamily="34" charset="0"/>
              </a:rPr>
              <a:t>Name</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Definir ponto de inserção do bloco: </a:t>
            </a:r>
            <a:r>
              <a:rPr lang="pt-PT" sz="2800" u="sng" dirty="0">
                <a:latin typeface="Calibri" panose="020F0502020204030204" pitchFamily="34" charset="0"/>
                <a:cs typeface="Calibri" panose="020F0502020204030204" pitchFamily="34" charset="0"/>
              </a:rPr>
              <a:t>Pick Point</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Seleccionar os elementos gráficos que definem o bloco: </a:t>
            </a:r>
            <a:r>
              <a:rPr lang="pt-PT" sz="2800" u="sng" dirty="0">
                <a:latin typeface="Calibri" panose="020F0502020204030204" pitchFamily="34" charset="0"/>
                <a:cs typeface="Calibri" panose="020F0502020204030204" pitchFamily="34" charset="0"/>
              </a:rPr>
              <a:t>Select objects</a:t>
            </a:r>
            <a:r>
              <a:rPr lang="pt-PT" sz="2800" dirty="0">
                <a:latin typeface="Calibri" panose="020F0502020204030204" pitchFamily="34" charset="0"/>
                <a:cs typeface="Calibri" panose="020F0502020204030204" pitchFamily="34" charset="0"/>
              </a:rPr>
              <a:t> </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Garantir que a opção </a:t>
            </a:r>
            <a:r>
              <a:rPr lang="pt-PT" sz="2800" u="sng" dirty="0">
                <a:latin typeface="Calibri" panose="020F0502020204030204" pitchFamily="34" charset="0"/>
                <a:cs typeface="Calibri" panose="020F0502020204030204" pitchFamily="34" charset="0"/>
              </a:rPr>
              <a:t>Convert to block</a:t>
            </a:r>
            <a:r>
              <a:rPr lang="pt-PT" sz="2800" dirty="0">
                <a:latin typeface="Calibri" panose="020F0502020204030204" pitchFamily="34" charset="0"/>
                <a:cs typeface="Calibri" panose="020F0502020204030204" pitchFamily="34" charset="0"/>
              </a:rPr>
              <a:t> está seleccionada</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Incluir uma descrição do bloco: </a:t>
            </a:r>
            <a:r>
              <a:rPr lang="pt-PT" sz="2800" u="sng" dirty="0">
                <a:latin typeface="Calibri" panose="020F0502020204030204" pitchFamily="34" charset="0"/>
                <a:cs typeface="Calibri" panose="020F0502020204030204" pitchFamily="34" charset="0"/>
              </a:rPr>
              <a:t>Description</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Ok</a:t>
            </a:r>
          </a:p>
          <a:p>
            <a:pPr marL="457200" indent="-457200" algn="just">
              <a:buFont typeface="Arial" panose="020B0604020202020204" pitchFamily="34" charset="0"/>
              <a:buChar char="•"/>
            </a:pPr>
            <a:endParaRPr lang="pt-PT"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64410D4-3C59-4B16-8473-F2D7BC755C12}"/>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083564FE-2467-4E3E-8255-892E68B9B9BC}"/>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074B60EE-C369-4978-99E9-1ADDA5DF2FF9}"/>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88110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1192804"/>
            <a:ext cx="11608419" cy="954107"/>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A tabela seguinte relaciona o comportamento do bloco com as propriedades das entidades que o constituem:</a:t>
            </a:r>
          </a:p>
        </p:txBody>
      </p:sp>
      <p:graphicFrame>
        <p:nvGraphicFramePr>
          <p:cNvPr id="6" name="Table 5"/>
          <p:cNvGraphicFramePr>
            <a:graphicFrameLocks noGrp="1"/>
          </p:cNvGraphicFramePr>
          <p:nvPr>
            <p:extLst>
              <p:ext uri="{D42A27DB-BD31-4B8C-83A1-F6EECF244321}">
                <p14:modId xmlns:p14="http://schemas.microsoft.com/office/powerpoint/2010/main" val="855206190"/>
              </p:ext>
            </p:extLst>
          </p:nvPr>
        </p:nvGraphicFramePr>
        <p:xfrm>
          <a:off x="207963" y="2659980"/>
          <a:ext cx="11692684" cy="2946400"/>
        </p:xfrm>
        <a:graphic>
          <a:graphicData uri="http://schemas.openxmlformats.org/drawingml/2006/table">
            <a:tbl>
              <a:tblPr firstRow="1" bandRow="1">
                <a:tableStyleId>{5C22544A-7EE6-4342-B048-85BDC9FD1C3A}</a:tableStyleId>
              </a:tblPr>
              <a:tblGrid>
                <a:gridCol w="1029822">
                  <a:extLst>
                    <a:ext uri="{9D8B030D-6E8A-4147-A177-3AD203B41FA5}">
                      <a16:colId xmlns:a16="http://schemas.microsoft.com/office/drawing/2014/main" val="3158829007"/>
                    </a:ext>
                  </a:extLst>
                </a:gridCol>
                <a:gridCol w="1962615">
                  <a:extLst>
                    <a:ext uri="{9D8B030D-6E8A-4147-A177-3AD203B41FA5}">
                      <a16:colId xmlns:a16="http://schemas.microsoft.com/office/drawing/2014/main" val="1126137973"/>
                    </a:ext>
                  </a:extLst>
                </a:gridCol>
                <a:gridCol w="8700247">
                  <a:extLst>
                    <a:ext uri="{9D8B030D-6E8A-4147-A177-3AD203B41FA5}">
                      <a16:colId xmlns:a16="http://schemas.microsoft.com/office/drawing/2014/main" val="2236683796"/>
                    </a:ext>
                  </a:extLst>
                </a:gridCol>
              </a:tblGrid>
              <a:tr h="370840">
                <a:tc gridSpan="2">
                  <a:txBody>
                    <a:bodyPr/>
                    <a:lstStyle/>
                    <a:p>
                      <a:pPr algn="ctr"/>
                      <a:r>
                        <a:rPr lang="pt-PT" sz="2400" dirty="0">
                          <a:latin typeface="Calibri" panose="020F0502020204030204" pitchFamily="34" charset="0"/>
                          <a:cs typeface="Calibri" panose="020F0502020204030204" pitchFamily="34" charset="0"/>
                        </a:rPr>
                        <a:t>Entidades originais</a:t>
                      </a:r>
                    </a:p>
                  </a:txBody>
                  <a:tcPr marL="110642" marR="110642"/>
                </a:tc>
                <a:tc hMerge="1">
                  <a:txBody>
                    <a:bodyPr/>
                    <a:lstStyle/>
                    <a:p>
                      <a:endParaRPr lang="pt-PT" dirty="0"/>
                    </a:p>
                  </a:txBody>
                  <a:tcPr/>
                </a:tc>
                <a:tc rowSpan="2">
                  <a:txBody>
                    <a:bodyPr/>
                    <a:lstStyle/>
                    <a:p>
                      <a:pPr algn="ctr"/>
                      <a:r>
                        <a:rPr lang="pt-PT" sz="2400" dirty="0">
                          <a:latin typeface="Calibri" panose="020F0502020204030204" pitchFamily="34" charset="0"/>
                          <a:cs typeface="Calibri" panose="020F0502020204030204" pitchFamily="34" charset="0"/>
                        </a:rPr>
                        <a:t>Bloco</a:t>
                      </a:r>
                    </a:p>
                  </a:txBody>
                  <a:tcPr marL="110642" marR="110642"/>
                </a:tc>
                <a:extLst>
                  <a:ext uri="{0D108BD9-81ED-4DB2-BD59-A6C34878D82A}">
                    <a16:rowId xmlns:a16="http://schemas.microsoft.com/office/drawing/2014/main" val="2870604513"/>
                  </a:ext>
                </a:extLst>
              </a:tr>
              <a:tr h="370840">
                <a:tc>
                  <a:txBody>
                    <a:bodyPr/>
                    <a:lstStyle/>
                    <a:p>
                      <a:pPr algn="ctr"/>
                      <a:r>
                        <a:rPr lang="pt-PT" sz="1600" dirty="0">
                          <a:solidFill>
                            <a:schemeClr val="tx1"/>
                          </a:solidFill>
                          <a:latin typeface="Calibri" panose="020F0502020204030204" pitchFamily="34" charset="0"/>
                          <a:cs typeface="Calibri" panose="020F0502020204030204" pitchFamily="34" charset="0"/>
                        </a:rPr>
                        <a:t>Layer</a:t>
                      </a:r>
                    </a:p>
                  </a:txBody>
                  <a:tcPr marL="110642" marR="110642">
                    <a:solidFill>
                      <a:srgbClr val="002060"/>
                    </a:solidFill>
                  </a:tcPr>
                </a:tc>
                <a:tc>
                  <a:txBody>
                    <a:bodyPr/>
                    <a:lstStyle/>
                    <a:p>
                      <a:pPr algn="ctr"/>
                      <a:r>
                        <a:rPr lang="pt-PT" sz="1600" dirty="0">
                          <a:solidFill>
                            <a:schemeClr val="tx1"/>
                          </a:solidFill>
                          <a:latin typeface="Calibri" panose="020F0502020204030204" pitchFamily="34" charset="0"/>
                          <a:cs typeface="Calibri" panose="020F0502020204030204" pitchFamily="34" charset="0"/>
                        </a:rPr>
                        <a:t>Outras propriedades</a:t>
                      </a:r>
                    </a:p>
                  </a:txBody>
                  <a:tcPr marL="110642" marR="110642">
                    <a:solidFill>
                      <a:srgbClr val="002060"/>
                    </a:solidFill>
                  </a:tcPr>
                </a:tc>
                <a:tc vMerge="1">
                  <a:txBody>
                    <a:bodyPr/>
                    <a:lstStyle/>
                    <a:p>
                      <a:endParaRPr lang="pt-PT" dirty="0"/>
                    </a:p>
                  </a:txBody>
                  <a:tcPr marL="110642" marR="110642"/>
                </a:tc>
                <a:extLst>
                  <a:ext uri="{0D108BD9-81ED-4DB2-BD59-A6C34878D82A}">
                    <a16:rowId xmlns:a16="http://schemas.microsoft.com/office/drawing/2014/main" val="2537510890"/>
                  </a:ext>
                </a:extLst>
              </a:tr>
              <a:tr h="370840">
                <a:tc>
                  <a:txBody>
                    <a:bodyPr/>
                    <a:lstStyle/>
                    <a:p>
                      <a:pPr algn="ctr"/>
                      <a:r>
                        <a:rPr lang="pt-PT" sz="1600" dirty="0">
                          <a:latin typeface="Calibri" panose="020F0502020204030204" pitchFamily="34" charset="0"/>
                          <a:cs typeface="Calibri" panose="020F0502020204030204" pitchFamily="34" charset="0"/>
                        </a:rPr>
                        <a:t>= 0</a:t>
                      </a:r>
                    </a:p>
                  </a:txBody>
                  <a:tcPr marL="110642" marR="110642"/>
                </a:tc>
                <a:tc>
                  <a:txBody>
                    <a:bodyPr/>
                    <a:lstStyle/>
                    <a:p>
                      <a:pPr algn="ctr"/>
                      <a:r>
                        <a:rPr lang="pt-PT" sz="1600" dirty="0">
                          <a:latin typeface="Calibri" panose="020F0502020204030204" pitchFamily="34" charset="0"/>
                          <a:cs typeface="Calibri" panose="020F0502020204030204" pitchFamily="34" charset="0"/>
                        </a:rPr>
                        <a:t>ByLayer</a:t>
                      </a:r>
                    </a:p>
                  </a:txBody>
                  <a:tcPr marL="110642" marR="110642"/>
                </a:tc>
                <a:tc>
                  <a:txBody>
                    <a:bodyPr/>
                    <a:lstStyle/>
                    <a:p>
                      <a:pPr algn="ctr"/>
                      <a:r>
                        <a:rPr lang="pt-PT" sz="1200" dirty="0">
                          <a:latin typeface="Calibri" panose="020F0502020204030204" pitchFamily="34" charset="0"/>
                          <a:cs typeface="Calibri" panose="020F0502020204030204" pitchFamily="34" charset="0"/>
                        </a:rPr>
                        <a:t>As entidades gráficas ficam a pertencer</a:t>
                      </a:r>
                      <a:r>
                        <a:rPr lang="pt-PT" sz="1200" baseline="0" dirty="0">
                          <a:latin typeface="Calibri" panose="020F0502020204030204" pitchFamily="34" charset="0"/>
                          <a:cs typeface="Calibri" panose="020F0502020204030204" pitchFamily="34" charset="0"/>
                        </a:rPr>
                        <a:t> ao Layer do bloco e assumem as propriedades desse Layer</a:t>
                      </a:r>
                      <a:endParaRPr lang="pt-PT" sz="1200"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1461744492"/>
                  </a:ext>
                </a:extLst>
              </a:tr>
              <a:tr h="370840">
                <a:tc>
                  <a:txBody>
                    <a:bodyPr/>
                    <a:lstStyle/>
                    <a:p>
                      <a:pPr algn="ctr"/>
                      <a:r>
                        <a:rPr lang="pt-PT" sz="1600" dirty="0">
                          <a:latin typeface="Calibri" panose="020F0502020204030204" pitchFamily="34" charset="0"/>
                          <a:cs typeface="Calibri" panose="020F0502020204030204" pitchFamily="34" charset="0"/>
                        </a:rPr>
                        <a:t>= 0</a:t>
                      </a:r>
                    </a:p>
                  </a:txBody>
                  <a:tcPr marL="110642" marR="110642"/>
                </a:tc>
                <a:tc>
                  <a:txBody>
                    <a:bodyPr/>
                    <a:lstStyle/>
                    <a:p>
                      <a:pPr algn="ctr"/>
                      <a:r>
                        <a:rPr lang="pt-PT" sz="1600" dirty="0">
                          <a:latin typeface="Calibri" panose="020F0502020204030204" pitchFamily="34" charset="0"/>
                          <a:cs typeface="Calibri" panose="020F0502020204030204" pitchFamily="34" charset="0"/>
                        </a:rPr>
                        <a:t>ByBlock</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200" dirty="0">
                          <a:latin typeface="Calibri" panose="020F0502020204030204" pitchFamily="34" charset="0"/>
                          <a:cs typeface="Calibri" panose="020F0502020204030204" pitchFamily="34" charset="0"/>
                        </a:rPr>
                        <a:t>As entidades gráficas ficam a pertencer</a:t>
                      </a:r>
                      <a:r>
                        <a:rPr lang="pt-PT" sz="1200" baseline="0" dirty="0">
                          <a:latin typeface="Calibri" panose="020F0502020204030204" pitchFamily="34" charset="0"/>
                          <a:cs typeface="Calibri" panose="020F0502020204030204" pitchFamily="34" charset="0"/>
                        </a:rPr>
                        <a:t> ao Layer do bloco e assumem as propriedades desse Layer</a:t>
                      </a:r>
                      <a:endParaRPr lang="pt-PT" sz="1200" dirty="0">
                        <a:latin typeface="Calibri" panose="020F0502020204030204" pitchFamily="34" charset="0"/>
                        <a:cs typeface="Calibri" panose="020F0502020204030204" pitchFamily="34" charset="0"/>
                      </a:endParaRPr>
                    </a:p>
                    <a:p>
                      <a:pPr algn="ctr"/>
                      <a:endParaRPr lang="pt-PT"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992941142"/>
                  </a:ext>
                </a:extLst>
              </a:tr>
              <a:tr h="370840">
                <a:tc>
                  <a:txBody>
                    <a:bodyPr/>
                    <a:lstStyle/>
                    <a:p>
                      <a:pPr algn="ctr"/>
                      <a:r>
                        <a:rPr lang="pt-PT" sz="1600" dirty="0">
                          <a:latin typeface="Calibri" panose="020F0502020204030204" pitchFamily="34" charset="0"/>
                          <a:cs typeface="Calibri" panose="020F0502020204030204" pitchFamily="34" charset="0"/>
                        </a:rPr>
                        <a:t>≠ 0</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ByLayer</a:t>
                      </a:r>
                    </a:p>
                  </a:txBody>
                  <a:tcPr marL="110642" marR="110642"/>
                </a:tc>
                <a:tc>
                  <a:txBody>
                    <a:bodyPr/>
                    <a:lstStyle/>
                    <a:p>
                      <a:pPr algn="ctr"/>
                      <a:r>
                        <a:rPr lang="pt-PT" sz="1200" dirty="0">
                          <a:latin typeface="Calibri" panose="020F0502020204030204" pitchFamily="34" charset="0"/>
                          <a:cs typeface="Calibri" panose="020F0502020204030204" pitchFamily="34" charset="0"/>
                        </a:rPr>
                        <a:t>As entidades gráficas pertencem ao Layer original, independentemente do Layer do bloco</a:t>
                      </a:r>
                    </a:p>
                  </a:txBody>
                  <a:tcPr marL="110642" marR="110642"/>
                </a:tc>
                <a:extLst>
                  <a:ext uri="{0D108BD9-81ED-4DB2-BD59-A6C34878D82A}">
                    <a16:rowId xmlns:a16="http://schemas.microsoft.com/office/drawing/2014/main" val="33580098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 0</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ByBlock</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200" dirty="0">
                          <a:latin typeface="Calibri" panose="020F0502020204030204" pitchFamily="34" charset="0"/>
                          <a:cs typeface="Calibri" panose="020F0502020204030204" pitchFamily="34" charset="0"/>
                        </a:rPr>
                        <a:t>As entidades gráficas pertencem ao Layer original, independentemente do Layer do bloco</a:t>
                      </a:r>
                      <a:r>
                        <a:rPr lang="pt-PT" sz="1200" baseline="0" dirty="0">
                          <a:latin typeface="Calibri" panose="020F0502020204030204" pitchFamily="34" charset="0"/>
                          <a:cs typeface="Calibri" panose="020F0502020204030204" pitchFamily="34" charset="0"/>
                        </a:rPr>
                        <a:t> e assumem as restantes propriedades do bloco</a:t>
                      </a:r>
                      <a:endParaRPr lang="pt-PT" sz="1200" dirty="0">
                        <a:latin typeface="Calibri" panose="020F0502020204030204" pitchFamily="34" charset="0"/>
                        <a:cs typeface="Calibri" panose="020F0502020204030204" pitchFamily="34" charset="0"/>
                      </a:endParaRPr>
                    </a:p>
                    <a:p>
                      <a:pPr algn="ctr"/>
                      <a:endParaRPr lang="pt-PT" sz="1200"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2418993214"/>
                  </a:ext>
                </a:extLst>
              </a:tr>
              <a:tr h="370840">
                <a:tc>
                  <a:txBody>
                    <a:bodyPr/>
                    <a:lstStyle/>
                    <a:p>
                      <a:pPr algn="ctr"/>
                      <a:r>
                        <a:rPr lang="pt-PT" sz="1600" dirty="0">
                          <a:latin typeface="Calibri" panose="020F0502020204030204" pitchFamily="34" charset="0"/>
                          <a:cs typeface="Calibri" panose="020F0502020204030204" pitchFamily="34" charset="0"/>
                        </a:rPr>
                        <a:t>qualquer</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 ByLayer, ≠ ByBlock</a:t>
                      </a:r>
                    </a:p>
                  </a:txBody>
                  <a:tcPr marL="110642" marR="110642"/>
                </a:tc>
                <a:tc>
                  <a:txBody>
                    <a:bodyPr/>
                    <a:lstStyle/>
                    <a:p>
                      <a:pPr algn="ctr"/>
                      <a:r>
                        <a:rPr lang="pt-PT" sz="1200" dirty="0">
                          <a:latin typeface="Calibri" panose="020F0502020204030204" pitchFamily="34" charset="0"/>
                          <a:cs typeface="Calibri" panose="020F0502020204030204" pitchFamily="34" charset="0"/>
                        </a:rPr>
                        <a:t>As outras propriedades para além do Layer correspondem às propriedades das</a:t>
                      </a:r>
                      <a:r>
                        <a:rPr lang="pt-PT" sz="1200" baseline="0" dirty="0">
                          <a:latin typeface="Calibri" panose="020F0502020204030204" pitchFamily="34" charset="0"/>
                          <a:cs typeface="Calibri" panose="020F0502020204030204" pitchFamily="34" charset="0"/>
                        </a:rPr>
                        <a:t> entidades originais</a:t>
                      </a:r>
                      <a:endParaRPr lang="pt-PT" sz="1200"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348693682"/>
                  </a:ext>
                </a:extLst>
              </a:tr>
            </a:tbl>
          </a:graphicData>
        </a:graphic>
      </p:graphicFrame>
      <p:sp>
        <p:nvSpPr>
          <p:cNvPr id="10" name="TextBox 9">
            <a:extLst>
              <a:ext uri="{FF2B5EF4-FFF2-40B4-BE49-F238E27FC236}">
                <a16:creationId xmlns:a16="http://schemas.microsoft.com/office/drawing/2014/main" id="{F4097B2B-88AA-43C9-BD50-07AA1FF3321F}"/>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579636AC-79D4-435E-9537-1406F7A4535B}"/>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21293C0A-14D4-4AE9-A86B-7BB1F42A8970}"/>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83063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85A45-711D-4E9D-941E-B6C16591E292}"/>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3" name="Picture 2">
            <a:extLst>
              <a:ext uri="{FF2B5EF4-FFF2-40B4-BE49-F238E27FC236}">
                <a16:creationId xmlns:a16="http://schemas.microsoft.com/office/drawing/2014/main" id="{B6098D99-85B3-47DC-A1CC-6BE94573E57F}"/>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4" name="Table 3">
            <a:extLst>
              <a:ext uri="{FF2B5EF4-FFF2-40B4-BE49-F238E27FC236}">
                <a16:creationId xmlns:a16="http://schemas.microsoft.com/office/drawing/2014/main" id="{B3BCFF25-47C0-4553-B7E2-79E542994724}"/>
              </a:ext>
            </a:extLst>
          </p:cNvPr>
          <p:cNvGraphicFramePr>
            <a:graphicFrameLocks noGrp="1"/>
          </p:cNvGraphicFramePr>
          <p:nvPr>
            <p:extLst>
              <p:ext uri="{D42A27DB-BD31-4B8C-83A1-F6EECF244321}">
                <p14:modId xmlns:p14="http://schemas.microsoft.com/office/powerpoint/2010/main" val="2399772807"/>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
        <p:nvSpPr>
          <p:cNvPr id="5" name="TextBox 4">
            <a:extLst>
              <a:ext uri="{FF2B5EF4-FFF2-40B4-BE49-F238E27FC236}">
                <a16:creationId xmlns:a16="http://schemas.microsoft.com/office/drawing/2014/main" id="{7015DC8F-4102-4A8F-8A31-90E8DCF8B44B}"/>
              </a:ext>
            </a:extLst>
          </p:cNvPr>
          <p:cNvSpPr txBox="1"/>
          <p:nvPr/>
        </p:nvSpPr>
        <p:spPr>
          <a:xfrm>
            <a:off x="1484776" y="1580837"/>
            <a:ext cx="9010185" cy="3257174"/>
          </a:xfrm>
          <a:prstGeom prst="rect">
            <a:avLst/>
          </a:prstGeom>
          <a:noFill/>
        </p:spPr>
        <p:txBody>
          <a:bodyPr wrap="square" rtlCol="0">
            <a:spAutoFit/>
          </a:bodyPr>
          <a:lstStyle/>
          <a:p>
            <a:pPr algn="just">
              <a:lnSpc>
                <a:spcPct val="150000"/>
              </a:lnSpc>
            </a:pPr>
            <a:r>
              <a:rPr lang="pt-PT" sz="2800" dirty="0">
                <a:latin typeface="Calibri" panose="020F0502020204030204" pitchFamily="34" charset="0"/>
                <a:cs typeface="Calibri" panose="020F0502020204030204" pitchFamily="34" charset="0"/>
              </a:rPr>
              <a:t>Da mesma forma que consoante o template seleccionado na criação de um ficheiro novo, este ficheiro pode “herdar” os diversos layers que já estejam definidos para além do layer 0, acontece o mesmo no que diz respeito a blocos já definidos no template.</a:t>
            </a:r>
          </a:p>
        </p:txBody>
      </p:sp>
    </p:spTree>
    <p:extLst>
      <p:ext uri="{BB962C8B-B14F-4D97-AF65-F5344CB8AC3E}">
        <p14:creationId xmlns:p14="http://schemas.microsoft.com/office/powerpoint/2010/main" val="418435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6147" y="4022107"/>
            <a:ext cx="6244355" cy="1815882"/>
          </a:xfrm>
          <a:prstGeom prst="rect">
            <a:avLst/>
          </a:prstGeom>
          <a:noFill/>
        </p:spPr>
        <p:txBody>
          <a:bodyPr wrap="square" rtlCol="0">
            <a:spAutoFit/>
          </a:bodyPr>
          <a:lstStyle/>
          <a:p>
            <a:pPr algn="just"/>
            <a:r>
              <a:rPr lang="pt-PT" sz="2800" b="1" dirty="0">
                <a:solidFill>
                  <a:srgbClr val="FF0000"/>
                </a:solidFill>
                <a:latin typeface="Calibri" panose="020F0502020204030204" pitchFamily="34" charset="0"/>
                <a:cs typeface="Calibri" panose="020F0502020204030204" pitchFamily="34" charset="0"/>
              </a:rPr>
              <a:t>Inserir referências de blocos (INSERT):</a:t>
            </a:r>
          </a:p>
          <a:p>
            <a:pPr algn="just"/>
            <a:endParaRPr lang="pt-PT" sz="2800" b="1" dirty="0">
              <a:solidFill>
                <a:srgbClr val="FF0000"/>
              </a:solidFill>
              <a:latin typeface="Calibri" panose="020F0502020204030204" pitchFamily="34" charset="0"/>
              <a:cs typeface="Calibri" panose="020F0502020204030204" pitchFamily="34" charset="0"/>
            </a:endParaRPr>
          </a:p>
          <a:p>
            <a:pPr algn="just"/>
            <a:endParaRPr lang="pt-PT" sz="2800" b="1" dirty="0">
              <a:solidFill>
                <a:srgbClr val="FF0000"/>
              </a:solidFill>
              <a:latin typeface="Calibri" panose="020F0502020204030204" pitchFamily="34" charset="0"/>
              <a:cs typeface="Calibri" panose="020F0502020204030204" pitchFamily="34" charset="0"/>
            </a:endParaRPr>
          </a:p>
          <a:p>
            <a:pPr algn="just"/>
            <a:endParaRPr lang="pt-PT" sz="2800" b="1" dirty="0">
              <a:solidFill>
                <a:srgbClr val="FF000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7186411" y="4022107"/>
            <a:ext cx="3850783" cy="2709019"/>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44" y="1060564"/>
            <a:ext cx="11050073" cy="284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961032" y="1215109"/>
            <a:ext cx="682580" cy="1000057"/>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E4EA3D3-2449-448D-B60B-F8D38492274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712D58C1-4E67-4207-9A04-64A38F1DDA16}"/>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CBB126DE-D8F8-4369-A432-DD6364AF16EE}"/>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95816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962" y="1192804"/>
            <a:ext cx="11692685" cy="954107"/>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O comando </a:t>
            </a:r>
            <a:r>
              <a:rPr lang="pt-PT" sz="2800" b="1" dirty="0">
                <a:solidFill>
                  <a:srgbClr val="FF0000"/>
                </a:solidFill>
                <a:latin typeface="Calibri" panose="020F0502020204030204" pitchFamily="34" charset="0"/>
                <a:cs typeface="Calibri" panose="020F0502020204030204" pitchFamily="34" charset="0"/>
              </a:rPr>
              <a:t>WBLOCK</a:t>
            </a:r>
            <a:r>
              <a:rPr lang="pt-PT" sz="2800" dirty="0">
                <a:latin typeface="Calibri" panose="020F0502020204030204" pitchFamily="34" charset="0"/>
                <a:cs typeface="Calibri" panose="020F0502020204030204" pitchFamily="34" charset="0"/>
              </a:rPr>
              <a:t> permite criar um desenho novo contendo um conjunto de entidades gráficas do desenho activo:</a:t>
            </a:r>
            <a:endParaRPr lang="pt-PT" dirty="0">
              <a:latin typeface="Calibri" panose="020F0502020204030204" pitchFamily="34" charset="0"/>
              <a:cs typeface="Calibri" panose="020F0502020204030204" pitchFamily="34" charset="0"/>
            </a:endParaRPr>
          </a:p>
        </p:txBody>
      </p:sp>
      <p:sp>
        <p:nvSpPr>
          <p:cNvPr id="7" name="TextBox 6"/>
          <p:cNvSpPr txBox="1"/>
          <p:nvPr/>
        </p:nvSpPr>
        <p:spPr>
          <a:xfrm>
            <a:off x="219113" y="2227672"/>
            <a:ext cx="6248594"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PT" dirty="0">
                <a:latin typeface="Calibri" panose="020F0502020204030204" pitchFamily="34" charset="0"/>
                <a:cs typeface="Calibri" panose="020F0502020204030204" pitchFamily="34" charset="0"/>
              </a:rPr>
              <a:t>opção </a:t>
            </a:r>
            <a:r>
              <a:rPr lang="pt-PT" dirty="0">
                <a:solidFill>
                  <a:srgbClr val="FF0000"/>
                </a:solidFill>
                <a:latin typeface="Calibri" panose="020F0502020204030204" pitchFamily="34" charset="0"/>
                <a:cs typeface="Calibri" panose="020F0502020204030204" pitchFamily="34" charset="0"/>
              </a:rPr>
              <a:t>Block</a:t>
            </a:r>
            <a:r>
              <a:rPr lang="pt-PT" dirty="0">
                <a:latin typeface="Calibri" panose="020F0502020204030204" pitchFamily="34" charset="0"/>
                <a:cs typeface="Calibri" panose="020F0502020204030204" pitchFamily="34" charset="0"/>
              </a:rPr>
              <a:t> (Source): as entidades gráficas seleccionadas correspondem a um símbolo representado pelo bloco; desta forma é possível criar uma biblioteca de símbolos que pode ser utilizada com o comando INSERT em diferentes desenhos</a:t>
            </a:r>
          </a:p>
          <a:p>
            <a:pPr marL="342900" indent="-342900" algn="just">
              <a:lnSpc>
                <a:spcPct val="150000"/>
              </a:lnSpc>
              <a:buFont typeface="Arial" panose="020B0604020202020204" pitchFamily="34" charset="0"/>
              <a:buChar char="•"/>
            </a:pPr>
            <a:r>
              <a:rPr lang="pt-PT" dirty="0">
                <a:latin typeface="Calibri" panose="020F0502020204030204" pitchFamily="34" charset="0"/>
                <a:cs typeface="Calibri" panose="020F0502020204030204" pitchFamily="34" charset="0"/>
              </a:rPr>
              <a:t>opção </a:t>
            </a:r>
            <a:r>
              <a:rPr lang="pt-PT" dirty="0">
                <a:solidFill>
                  <a:srgbClr val="FF0000"/>
                </a:solidFill>
                <a:latin typeface="Calibri" panose="020F0502020204030204" pitchFamily="34" charset="0"/>
                <a:cs typeface="Calibri" panose="020F0502020204030204" pitchFamily="34" charset="0"/>
              </a:rPr>
              <a:t>Objects</a:t>
            </a:r>
            <a:r>
              <a:rPr lang="pt-PT" dirty="0">
                <a:latin typeface="Calibri" panose="020F0502020204030204" pitchFamily="34" charset="0"/>
                <a:cs typeface="Calibri" panose="020F0502020204030204" pitchFamily="34" charset="0"/>
              </a:rPr>
              <a:t> (Source): funciona como o Save As apenas para as entidades gráficas seleccionadas, com a vantagem de que os objectos não utilizados (Layers, estilos de texto) pelas entidades exportadas não são enviados para o novo desenho</a:t>
            </a:r>
          </a:p>
          <a:p>
            <a:pPr marL="342900" indent="-342900" algn="just">
              <a:lnSpc>
                <a:spcPct val="150000"/>
              </a:lnSpc>
              <a:buFont typeface="Arial" panose="020B0604020202020204" pitchFamily="34" charset="0"/>
              <a:buChar char="•"/>
            </a:pPr>
            <a:r>
              <a:rPr lang="pt-PT" dirty="0">
                <a:latin typeface="Calibri" panose="020F0502020204030204" pitchFamily="34" charset="0"/>
                <a:cs typeface="Calibri" panose="020F0502020204030204" pitchFamily="34" charset="0"/>
              </a:rPr>
              <a:t>opção </a:t>
            </a:r>
            <a:r>
              <a:rPr lang="pt-PT" dirty="0">
                <a:solidFill>
                  <a:srgbClr val="FF0000"/>
                </a:solidFill>
                <a:latin typeface="Calibri" panose="020F0502020204030204" pitchFamily="34" charset="0"/>
                <a:cs typeface="Calibri" panose="020F0502020204030204" pitchFamily="34" charset="0"/>
              </a:rPr>
              <a:t>Entire drawing</a:t>
            </a:r>
            <a:r>
              <a:rPr lang="pt-PT" dirty="0">
                <a:latin typeface="Calibri" panose="020F0502020204030204" pitchFamily="34" charset="0"/>
                <a:cs typeface="Calibri" panose="020F0502020204030204" pitchFamily="34" charset="0"/>
              </a:rPr>
              <a:t> (Source): o novo desenho é igual ao desenho activo </a:t>
            </a:r>
          </a:p>
        </p:txBody>
      </p:sp>
      <p:pic>
        <p:nvPicPr>
          <p:cNvPr id="8" name="Picture 7"/>
          <p:cNvPicPr>
            <a:picLocks noChangeAspect="1"/>
          </p:cNvPicPr>
          <p:nvPr/>
        </p:nvPicPr>
        <p:blipFill>
          <a:blip r:embed="rId2"/>
          <a:stretch>
            <a:fillRect/>
          </a:stretch>
        </p:blipFill>
        <p:spPr>
          <a:xfrm>
            <a:off x="7254551" y="1895641"/>
            <a:ext cx="3848100" cy="4152900"/>
          </a:xfrm>
          <a:prstGeom prst="rect">
            <a:avLst/>
          </a:prstGeom>
        </p:spPr>
      </p:pic>
      <p:sp>
        <p:nvSpPr>
          <p:cNvPr id="5" name="Rectangle 4"/>
          <p:cNvSpPr/>
          <p:nvPr/>
        </p:nvSpPr>
        <p:spPr>
          <a:xfrm>
            <a:off x="-3" y="6270446"/>
            <a:ext cx="12479889" cy="553998"/>
          </a:xfrm>
          <a:prstGeom prst="rect">
            <a:avLst/>
          </a:prstGeom>
        </p:spPr>
        <p:txBody>
          <a:bodyPr wrap="square">
            <a:spAutoFit/>
          </a:bodyPr>
          <a:lstStyle/>
          <a:p>
            <a:pPr algn="just">
              <a:lnSpc>
                <a:spcPct val="150000"/>
              </a:lnSpc>
            </a:pPr>
            <a:r>
              <a:rPr lang="pt-PT" sz="2000" dirty="0">
                <a:solidFill>
                  <a:srgbClr val="FF0000"/>
                </a:solidFill>
                <a:latin typeface="Calibri" panose="020F0502020204030204" pitchFamily="34" charset="0"/>
                <a:cs typeface="Calibri" panose="020F0502020204030204" pitchFamily="34" charset="0"/>
              </a:rPr>
              <a:t>(cada símbolo é guardado individualmente num ficheiro separado, podendo ser acedido a partir de outros desenhos)</a:t>
            </a:r>
          </a:p>
        </p:txBody>
      </p:sp>
      <p:cxnSp>
        <p:nvCxnSpPr>
          <p:cNvPr id="10" name="Straight Arrow Connector 9"/>
          <p:cNvCxnSpPr/>
          <p:nvPr/>
        </p:nvCxnSpPr>
        <p:spPr>
          <a:xfrm>
            <a:off x="7938655" y="2576945"/>
            <a:ext cx="714691" cy="3898044"/>
          </a:xfrm>
          <a:prstGeom prst="straightConnector1">
            <a:avLst/>
          </a:prstGeom>
          <a:ln w="69850">
            <a:solidFill>
              <a:srgbClr val="FF0000">
                <a:alpha val="60000"/>
              </a:srgbClr>
            </a:solidFill>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p:cNvCxnSpPr/>
          <p:nvPr/>
        </p:nvCxnSpPr>
        <p:spPr>
          <a:xfrm>
            <a:off x="5841210" y="1083013"/>
            <a:ext cx="1723372" cy="812628"/>
          </a:xfrm>
          <a:prstGeom prst="straightConnector1">
            <a:avLst/>
          </a:prstGeom>
          <a:ln w="50800">
            <a:solidFill>
              <a:srgbClr val="00B05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50401" y="2486792"/>
            <a:ext cx="1259514" cy="412140"/>
          </a:xfrm>
          <a:prstGeom prst="straightConnector1">
            <a:avLst/>
          </a:prstGeom>
          <a:ln w="69850">
            <a:solidFill>
              <a:srgbClr val="FF0000">
                <a:alpha val="60000"/>
              </a:srgbClr>
            </a:solidFill>
            <a:tailEnd type="triangle"/>
          </a:ln>
        </p:spPr>
        <p:style>
          <a:lnRef idx="1">
            <a:schemeClr val="accent5"/>
          </a:lnRef>
          <a:fillRef idx="0">
            <a:schemeClr val="accent5"/>
          </a:fillRef>
          <a:effectRef idx="0">
            <a:schemeClr val="accent5"/>
          </a:effectRef>
          <a:fontRef idx="minor">
            <a:schemeClr val="tx1"/>
          </a:fontRef>
        </p:style>
      </p:cxnSp>
      <p:sp>
        <p:nvSpPr>
          <p:cNvPr id="4" name="TextBox 3"/>
          <p:cNvSpPr txBox="1"/>
          <p:nvPr/>
        </p:nvSpPr>
        <p:spPr>
          <a:xfrm>
            <a:off x="9994009" y="2575767"/>
            <a:ext cx="1648496" cy="646331"/>
          </a:xfrm>
          <a:prstGeom prst="rect">
            <a:avLst/>
          </a:prstGeom>
          <a:noFill/>
        </p:spPr>
        <p:txBody>
          <a:bodyPr wrap="square" rtlCol="0">
            <a:spAutoFit/>
          </a:bodyPr>
          <a:lstStyle/>
          <a:p>
            <a:pPr algn="ctr"/>
            <a:r>
              <a:rPr lang="pt-PT" sz="1200" dirty="0">
                <a:solidFill>
                  <a:schemeClr val="bg1"/>
                </a:solidFill>
              </a:rPr>
              <a:t>Nome do bloco, previamente criado</a:t>
            </a:r>
            <a:endParaRPr lang="en-GB" sz="1200" dirty="0">
              <a:solidFill>
                <a:schemeClr val="bg1"/>
              </a:solidFill>
            </a:endParaRPr>
          </a:p>
        </p:txBody>
      </p:sp>
      <p:cxnSp>
        <p:nvCxnSpPr>
          <p:cNvPr id="16" name="Straight Arrow Connector 15"/>
          <p:cNvCxnSpPr/>
          <p:nvPr/>
        </p:nvCxnSpPr>
        <p:spPr>
          <a:xfrm flipV="1">
            <a:off x="9706009" y="4726546"/>
            <a:ext cx="562213" cy="398270"/>
          </a:xfrm>
          <a:prstGeom prst="straightConnector1">
            <a:avLst/>
          </a:prstGeom>
          <a:ln w="69850">
            <a:solidFill>
              <a:srgbClr val="FF0000">
                <a:alpha val="60000"/>
              </a:srgbClr>
            </a:solidFill>
            <a:tailEnd type="triangle"/>
          </a:ln>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10278403" y="4005494"/>
            <a:ext cx="1648496" cy="1015663"/>
          </a:xfrm>
          <a:prstGeom prst="rect">
            <a:avLst/>
          </a:prstGeom>
          <a:noFill/>
        </p:spPr>
        <p:txBody>
          <a:bodyPr wrap="square" rtlCol="0">
            <a:spAutoFit/>
          </a:bodyPr>
          <a:lstStyle/>
          <a:p>
            <a:pPr algn="ctr"/>
            <a:r>
              <a:rPr lang="pt-PT" sz="1200" dirty="0">
                <a:solidFill>
                  <a:schemeClr val="bg1"/>
                </a:solidFill>
              </a:rPr>
              <a:t>Nome do ficheiro contendo o bloco, normalmente coincidente com o nome do bloco</a:t>
            </a:r>
            <a:endParaRPr lang="en-GB" sz="1200" dirty="0">
              <a:solidFill>
                <a:schemeClr val="bg1"/>
              </a:solidFill>
            </a:endParaRPr>
          </a:p>
        </p:txBody>
      </p:sp>
      <p:sp>
        <p:nvSpPr>
          <p:cNvPr id="15" name="TextBox 14">
            <a:extLst>
              <a:ext uri="{FF2B5EF4-FFF2-40B4-BE49-F238E27FC236}">
                <a16:creationId xmlns:a16="http://schemas.microsoft.com/office/drawing/2014/main" id="{18F7D144-9208-4AFA-848D-46F74BBB734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7" name="Picture 16">
            <a:extLst>
              <a:ext uri="{FF2B5EF4-FFF2-40B4-BE49-F238E27FC236}">
                <a16:creationId xmlns:a16="http://schemas.microsoft.com/office/drawing/2014/main" id="{2D3AE7C8-7782-4081-AD81-A3FAAEF04889}"/>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9" name="Table 18">
            <a:extLst>
              <a:ext uri="{FF2B5EF4-FFF2-40B4-BE49-F238E27FC236}">
                <a16:creationId xmlns:a16="http://schemas.microsoft.com/office/drawing/2014/main" id="{927A15B6-F99C-4015-B405-25D831354A1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1663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46906C-BA23-4CBB-8000-40F6487987EC}"/>
              </a:ext>
            </a:extLst>
          </p:cNvPr>
          <p:cNvSpPr txBox="1"/>
          <p:nvPr/>
        </p:nvSpPr>
        <p:spPr>
          <a:xfrm>
            <a:off x="1098300" y="1854541"/>
            <a:ext cx="9333080" cy="2246769"/>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Abrir um ficheiro qualquer, que pode ou não ser depois guardado, desenhar cada um dos símbolos, criar cada símbolo com o comando </a:t>
            </a:r>
            <a:r>
              <a:rPr lang="pt-PT" sz="2800" dirty="0" err="1">
                <a:latin typeface="Calibri" panose="020F0502020204030204" pitchFamily="34" charset="0"/>
                <a:cs typeface="Calibri" panose="020F0502020204030204" pitchFamily="34" charset="0"/>
              </a:rPr>
              <a:t>block</a:t>
            </a:r>
            <a:r>
              <a:rPr lang="pt-PT" sz="2800" dirty="0">
                <a:latin typeface="Calibri" panose="020F0502020204030204" pitchFamily="34" charset="0"/>
                <a:cs typeface="Calibri" panose="020F0502020204030204" pitchFamily="34" charset="0"/>
              </a:rPr>
              <a:t> atribuindo-lhe um nome e com o comando </a:t>
            </a:r>
            <a:r>
              <a:rPr lang="pt-PT" sz="2800" dirty="0" err="1">
                <a:latin typeface="Calibri" panose="020F0502020204030204" pitchFamily="34" charset="0"/>
                <a:cs typeface="Calibri" panose="020F0502020204030204" pitchFamily="34" charset="0"/>
              </a:rPr>
              <a:t>wblock</a:t>
            </a:r>
            <a:r>
              <a:rPr lang="pt-PT" sz="2800" dirty="0">
                <a:latin typeface="Calibri" panose="020F0502020204030204" pitchFamily="34" charset="0"/>
                <a:cs typeface="Calibri" panose="020F0502020204030204" pitchFamily="34" charset="0"/>
              </a:rPr>
              <a:t>, selecionar cada um dos blocos anteriormente criados e “exporta-los” para a pasta pretendida.</a:t>
            </a:r>
            <a:endParaRPr lang="pt-PT"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75418B3-15BB-438F-AE2F-77696F5E0B11}"/>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7" name="Picture 6">
            <a:extLst>
              <a:ext uri="{FF2B5EF4-FFF2-40B4-BE49-F238E27FC236}">
                <a16:creationId xmlns:a16="http://schemas.microsoft.com/office/drawing/2014/main" id="{B1F2FBBE-2C56-4A88-8FB4-B68D56223309}"/>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8" name="Table 7">
            <a:extLst>
              <a:ext uri="{FF2B5EF4-FFF2-40B4-BE49-F238E27FC236}">
                <a16:creationId xmlns:a16="http://schemas.microsoft.com/office/drawing/2014/main" id="{94D95E4E-56D1-48F1-A695-0BD2DCAECE02}"/>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99860636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18040</TotalTime>
  <Words>1605</Words>
  <Application>Microsoft Office PowerPoint</Application>
  <PresentationFormat>Widescreen</PresentationFormat>
  <Paragraphs>149</Paragraphs>
  <Slides>28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Century Gothic</vt:lpstr>
      <vt:lpstr>Wingdings 3</vt:lpstr>
      <vt:lpstr>Slice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  AUTOCAD  É um CAD (Computer Aided Design), ou seja, desenho auxiliado por computador, cujo objetivo é auxiliar o projectista ou desenhador na elaboração de plantas ou esquemas técnicos, fornecendo ferramentas de construção de elementos gráficos vectoriais (pontos, linhas, arcos, polígonos, etc) num ambiente  digital.</dc:title>
  <dc:creator>João Manuel Calvão Rodrigues</dc:creator>
  <cp:lastModifiedBy>Administrator</cp:lastModifiedBy>
  <cp:revision>234</cp:revision>
  <cp:lastPrinted>2018-10-12T15:38:29Z</cp:lastPrinted>
  <dcterms:created xsi:type="dcterms:W3CDTF">2016-07-19T09:10:19Z</dcterms:created>
  <dcterms:modified xsi:type="dcterms:W3CDTF">2020-10-16T08:47:22Z</dcterms:modified>
</cp:coreProperties>
</file>